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256" r:id="rId3"/>
    <p:sldId id="306" r:id="rId4"/>
    <p:sldId id="266" r:id="rId5"/>
    <p:sldId id="267" r:id="rId6"/>
    <p:sldId id="305" r:id="rId7"/>
    <p:sldId id="290" r:id="rId8"/>
    <p:sldId id="270" r:id="rId9"/>
    <p:sldId id="268" r:id="rId10"/>
    <p:sldId id="273" r:id="rId11"/>
    <p:sldId id="271" r:id="rId12"/>
    <p:sldId id="298" r:id="rId13"/>
    <p:sldId id="303" r:id="rId14"/>
    <p:sldId id="301" r:id="rId15"/>
    <p:sldId id="307" r:id="rId16"/>
    <p:sldId id="294" r:id="rId17"/>
    <p:sldId id="292" r:id="rId18"/>
    <p:sldId id="291" r:id="rId19"/>
    <p:sldId id="304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92" autoAdjust="0"/>
    <p:restoredTop sz="96682" autoAdjust="0"/>
  </p:normalViewPr>
  <p:slideViewPr>
    <p:cSldViewPr snapToGrid="0" snapToObjects="1">
      <p:cViewPr>
        <p:scale>
          <a:sx n="70" d="100"/>
          <a:sy n="70" d="100"/>
        </p:scale>
        <p:origin x="432" y="22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9/1/2019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1327C-8228-400A-BD83-9EDC3F67C43A}" type="datetimeFigureOut">
              <a:rPr lang="en-US" smtClean="0"/>
              <a:t>9/1/2019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DB1AB-9CAA-4C27-BF0A-24DFF062A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05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2EB08-89CF-4B3F-990E-54F7EFC88E5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51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20725"/>
            <a:ext cx="6396038" cy="3598863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1175"/>
          </a:xfrm>
          <a:noFill/>
          <a:ln/>
        </p:spPr>
        <p:txBody>
          <a:bodyPr/>
          <a:lstStyle/>
          <a:p>
            <a:endParaRPr lang="nl-NL" altLang="nl-NL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9588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5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75080" indent="-297165" defTabSz="9665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93256" indent="-237426" defTabSz="9665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71171" indent="-237426" defTabSz="9665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149086" indent="-237426" defTabSz="9665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90238" indent="-237426" defTabSz="9665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3031391" indent="-237426" defTabSz="9665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72543" indent="-237426" defTabSz="9665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13695" indent="-237426" defTabSz="9665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DFD01DE-DB6C-4F37-AC90-C0B09020603F}" type="slidenum">
              <a:rPr lang="nl-NL" altLang="nl-NL" sz="130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nl-NL" altLang="nl-NL" sz="1300"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7713"/>
            <a:ext cx="6610350" cy="3719512"/>
          </a:xfrm>
          <a:ln w="12700" cap="flat"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47" y="4716914"/>
            <a:ext cx="5436208" cy="4468899"/>
          </a:xfrm>
          <a:noFill/>
        </p:spPr>
        <p:txBody>
          <a:bodyPr lIns="96235" tIns="48118" rIns="96235" bIns="48118"/>
          <a:lstStyle/>
          <a:p>
            <a:pPr eaLnBrk="1" hangingPunct="1"/>
            <a:endParaRPr lang="en-US" altLang="nl-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39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192" y="617247"/>
            <a:ext cx="7265534" cy="2229538"/>
          </a:xfrm>
        </p:spPr>
        <p:txBody>
          <a:bodyPr>
            <a:noAutofit/>
          </a:bodyPr>
          <a:lstStyle>
            <a:lvl1pPr algn="l">
              <a:defRPr sz="72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92" y="3203297"/>
            <a:ext cx="7067378" cy="10258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83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4336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22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200150"/>
            <a:ext cx="7106464" cy="3486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581184"/>
            <a:ext cx="1368883" cy="632424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8"/>
          <p:cNvSpPr>
            <a:spLocks noChangeArrowheads="1"/>
          </p:cNvSpPr>
          <p:nvPr userDrawn="1"/>
        </p:nvSpPr>
        <p:spPr bwMode="auto">
          <a:xfrm>
            <a:off x="0" y="0"/>
            <a:ext cx="1576384" cy="514900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0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2404" y="205979"/>
            <a:ext cx="709051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404" y="1200150"/>
            <a:ext cx="7090513" cy="3615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8" descr="TUDelft_LogoZWAR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2671" y="505503"/>
            <a:ext cx="5499354" cy="3982783"/>
          </a:xfrm>
        </p:spPr>
        <p:txBody>
          <a:bodyPr anchor="t">
            <a:normAutofit/>
          </a:bodyPr>
          <a:lstStyle/>
          <a:p>
            <a:pPr algn="ctr"/>
            <a:r>
              <a:rPr lang="de-DE" sz="6600" dirty="0" err="1" smtClean="0">
                <a:latin typeface="Arial"/>
                <a:cs typeface="Arial"/>
              </a:rPr>
              <a:t>Biobased</a:t>
            </a:r>
            <a:r>
              <a:rPr lang="de-DE" sz="6600" dirty="0" smtClean="0">
                <a:latin typeface="Arial"/>
                <a:cs typeface="Arial"/>
              </a:rPr>
              <a:t> </a:t>
            </a:r>
            <a:r>
              <a:rPr lang="de-DE" sz="6600" dirty="0" err="1" smtClean="0">
                <a:latin typeface="Arial"/>
                <a:cs typeface="Arial"/>
              </a:rPr>
              <a:t>Structures</a:t>
            </a:r>
            <a:r>
              <a:rPr lang="de-DE" sz="6600" dirty="0" smtClean="0">
                <a:latin typeface="Arial"/>
                <a:cs typeface="Arial"/>
              </a:rPr>
              <a:t> </a:t>
            </a:r>
            <a:r>
              <a:rPr lang="de-DE" sz="6600" dirty="0" err="1" smtClean="0">
                <a:latin typeface="Arial"/>
                <a:cs typeface="Arial"/>
              </a:rPr>
              <a:t>and</a:t>
            </a:r>
            <a:r>
              <a:rPr lang="de-DE" sz="6600" dirty="0" smtClean="0">
                <a:latin typeface="Arial"/>
                <a:cs typeface="Arial"/>
              </a:rPr>
              <a:t> Materials</a:t>
            </a:r>
            <a:endParaRPr lang="en-US" sz="66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795" y="205979"/>
            <a:ext cx="1995691" cy="47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5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kern="0" dirty="0" smtClean="0"/>
              <a:t>High-rise </a:t>
            </a:r>
            <a:r>
              <a:rPr lang="en-US" kern="0" dirty="0"/>
              <a:t>buildings using biomaterials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536" t="30400" r="34251" b="15001"/>
          <a:stretch/>
        </p:blipFill>
        <p:spPr>
          <a:xfrm>
            <a:off x="1755771" y="893645"/>
            <a:ext cx="1667274" cy="3158235"/>
          </a:xfrm>
          <a:prstGeom prst="rect">
            <a:avLst/>
          </a:prstGeom>
        </p:spPr>
      </p:pic>
      <p:pic>
        <p:nvPicPr>
          <p:cNvPr id="7" name="Picture 5" descr="D:\hfm-user\gu45quc\München\Forschung\Skyscrapers\3.40 WHOLE BUILDING_LINKS IN VIEW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7" r="21030"/>
          <a:stretch>
            <a:fillRect/>
          </a:stretch>
        </p:blipFill>
        <p:spPr bwMode="auto">
          <a:xfrm>
            <a:off x="-30461" y="954164"/>
            <a:ext cx="1602436" cy="301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-30461" y="3862015"/>
            <a:ext cx="2087260" cy="713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600" kern="0" dirty="0" smtClean="0">
                <a:solidFill>
                  <a:srgbClr val="00A6D6"/>
                </a:solidFill>
              </a:rPr>
              <a:t>Structural </a:t>
            </a:r>
            <a:r>
              <a:rPr lang="en-US" sz="1600" kern="0" dirty="0" err="1" smtClean="0">
                <a:solidFill>
                  <a:srgbClr val="00A6D6"/>
                </a:solidFill>
              </a:rPr>
              <a:t>behaviour</a:t>
            </a:r>
            <a:r>
              <a:rPr lang="en-US" sz="1600" kern="0" dirty="0" smtClean="0">
                <a:solidFill>
                  <a:srgbClr val="00A6D6"/>
                </a:solidFill>
              </a:rPr>
              <a:t> earthquake + wind</a:t>
            </a:r>
            <a:endParaRPr lang="en-US" sz="1600" i="1" kern="0" dirty="0">
              <a:solidFill>
                <a:srgbClr val="00A6D6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892226" y="3862015"/>
            <a:ext cx="1958140" cy="71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600" kern="0" dirty="0" smtClean="0">
                <a:solidFill>
                  <a:srgbClr val="00A6D6"/>
                </a:solidFill>
              </a:rPr>
              <a:t>Phased analysis of vertical differential settlements</a:t>
            </a:r>
            <a:endParaRPr lang="en-US" sz="1600" i="1" kern="0" dirty="0">
              <a:solidFill>
                <a:srgbClr val="00A6D6"/>
              </a:solidFill>
            </a:endParaRPr>
          </a:p>
        </p:txBody>
      </p:sp>
      <p:pic>
        <p:nvPicPr>
          <p:cNvPr id="11" name="Afbeelding 36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329" y="765996"/>
            <a:ext cx="3037240" cy="1828348"/>
          </a:xfrm>
          <a:prstGeom prst="rect">
            <a:avLst/>
          </a:prstGeom>
        </p:spPr>
      </p:pic>
      <p:pic>
        <p:nvPicPr>
          <p:cNvPr id="12" name="Picture 2" descr="https://bdcnetwork.s3.amazonaws.com/s3fs-public/27118017425_8149823a11_k%20copy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579" y="765996"/>
            <a:ext cx="2857262" cy="190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4"/>
          <a:stretch/>
        </p:blipFill>
        <p:spPr bwMode="auto">
          <a:xfrm>
            <a:off x="4258048" y="2668773"/>
            <a:ext cx="3776518" cy="244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2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32503" r="35236" b="24628"/>
          <a:stretch>
            <a:fillRect/>
          </a:stretch>
        </p:blipFill>
        <p:spPr bwMode="auto">
          <a:xfrm>
            <a:off x="2073389" y="3556109"/>
            <a:ext cx="3662411" cy="158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1" t="40943" r="37087"/>
          <a:stretch/>
        </p:blipFill>
        <p:spPr bwMode="auto">
          <a:xfrm>
            <a:off x="5654900" y="3154854"/>
            <a:ext cx="3489100" cy="198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915506" y="150850"/>
            <a:ext cx="7106464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 dirty="0" smtClean="0"/>
              <a:t>High-rise buildings using biomaterials </a:t>
            </a:r>
            <a:endParaRPr lang="en-US" dirty="0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t="21127" r="49014" b="24628"/>
          <a:stretch>
            <a:fillRect/>
          </a:stretch>
        </p:blipFill>
        <p:spPr bwMode="auto">
          <a:xfrm>
            <a:off x="53281" y="1046480"/>
            <a:ext cx="2098585" cy="197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01" y="1070636"/>
            <a:ext cx="1794790" cy="188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t="40376" r="47846" b="15878"/>
          <a:stretch/>
        </p:blipFill>
        <p:spPr bwMode="auto">
          <a:xfrm>
            <a:off x="127795" y="3231425"/>
            <a:ext cx="2583507" cy="183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ontent Placeholder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0" t="28127" r="19489" b="20253"/>
          <a:stretch>
            <a:fillRect/>
          </a:stretch>
        </p:blipFill>
        <p:spPr>
          <a:xfrm>
            <a:off x="6609710" y="822240"/>
            <a:ext cx="2561072" cy="2128474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28127" r="54999" b="23892"/>
          <a:stretch>
            <a:fillRect/>
          </a:stretch>
        </p:blipFill>
        <p:spPr bwMode="auto">
          <a:xfrm>
            <a:off x="4162903" y="949209"/>
            <a:ext cx="2501176" cy="196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4374" y="603905"/>
            <a:ext cx="7189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A6D6"/>
                </a:solidFill>
              </a:rPr>
              <a:t>Hotel Jakarta in Amsterdam</a:t>
            </a:r>
            <a:endParaRPr lang="en-US" sz="2000" b="1" dirty="0">
              <a:solidFill>
                <a:srgbClr val="00A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hotel jakarta amsterd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221" y="1114196"/>
            <a:ext cx="7292234" cy="341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15506" y="150850"/>
            <a:ext cx="7106464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 dirty="0" smtClean="0"/>
              <a:t>High-rise buildings using biomaterials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15506" y="4638527"/>
            <a:ext cx="7189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A6D6"/>
                </a:solidFill>
              </a:rPr>
              <a:t>Hotel Jakarta in Amsterdam. Open </a:t>
            </a:r>
            <a:r>
              <a:rPr lang="de-DE" sz="2000" b="1" dirty="0" err="1" smtClean="0">
                <a:solidFill>
                  <a:srgbClr val="00A6D6"/>
                </a:solidFill>
              </a:rPr>
              <a:t>since</a:t>
            </a:r>
            <a:r>
              <a:rPr lang="de-DE" sz="2000" b="1" dirty="0" smtClean="0">
                <a:solidFill>
                  <a:srgbClr val="00A6D6"/>
                </a:solidFill>
              </a:rPr>
              <a:t> June 2018!</a:t>
            </a:r>
            <a:endParaRPr lang="en-US" sz="2000" b="1" dirty="0">
              <a:solidFill>
                <a:srgbClr val="00A6D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9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static.dezeen.com/uploads/2018/02/tallest-timber-tower-tokyo-japan-dezeen-hero-852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92" y="796758"/>
            <a:ext cx="6483571" cy="36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9609" y="4433360"/>
            <a:ext cx="6071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A6D6"/>
                </a:solidFill>
              </a:rPr>
              <a:t>A 350 </a:t>
            </a:r>
            <a:r>
              <a:rPr lang="de-DE" sz="1600" dirty="0" err="1">
                <a:solidFill>
                  <a:srgbClr val="00A6D6"/>
                </a:solidFill>
              </a:rPr>
              <a:t>metre</a:t>
            </a:r>
            <a:r>
              <a:rPr lang="de-DE" sz="1600" dirty="0">
                <a:solidFill>
                  <a:srgbClr val="00A6D6"/>
                </a:solidFill>
              </a:rPr>
              <a:t> high </a:t>
            </a:r>
            <a:r>
              <a:rPr lang="de-DE" sz="1600" dirty="0" err="1">
                <a:solidFill>
                  <a:srgbClr val="00A6D6"/>
                </a:solidFill>
              </a:rPr>
              <a:t>wooden</a:t>
            </a:r>
            <a:r>
              <a:rPr lang="de-DE" sz="1600" dirty="0">
                <a:solidFill>
                  <a:srgbClr val="00A6D6"/>
                </a:solidFill>
              </a:rPr>
              <a:t> </a:t>
            </a:r>
            <a:r>
              <a:rPr lang="de-DE" sz="1600" dirty="0" err="1">
                <a:solidFill>
                  <a:srgbClr val="00A6D6"/>
                </a:solidFill>
              </a:rPr>
              <a:t>skyscraper</a:t>
            </a:r>
            <a:r>
              <a:rPr lang="de-DE" sz="1600" dirty="0">
                <a:solidFill>
                  <a:srgbClr val="00A6D6"/>
                </a:solidFill>
              </a:rPr>
              <a:t> </a:t>
            </a:r>
            <a:r>
              <a:rPr lang="de-DE" sz="1600" dirty="0" err="1">
                <a:solidFill>
                  <a:srgbClr val="00A6D6"/>
                </a:solidFill>
              </a:rPr>
              <a:t>is</a:t>
            </a:r>
            <a:r>
              <a:rPr lang="de-DE" sz="1600" dirty="0">
                <a:solidFill>
                  <a:srgbClr val="00A6D6"/>
                </a:solidFill>
              </a:rPr>
              <a:t> </a:t>
            </a:r>
            <a:r>
              <a:rPr lang="de-DE" sz="1600" dirty="0" err="1" smtClean="0">
                <a:solidFill>
                  <a:srgbClr val="00A6D6"/>
                </a:solidFill>
              </a:rPr>
              <a:t>being</a:t>
            </a:r>
            <a:r>
              <a:rPr lang="de-DE" sz="1600" dirty="0" smtClean="0">
                <a:solidFill>
                  <a:srgbClr val="00A6D6"/>
                </a:solidFill>
              </a:rPr>
              <a:t> </a:t>
            </a:r>
            <a:r>
              <a:rPr lang="de-DE" sz="1600" dirty="0" err="1" smtClean="0">
                <a:solidFill>
                  <a:srgbClr val="00A6D6"/>
                </a:solidFill>
              </a:rPr>
              <a:t>planned</a:t>
            </a:r>
            <a:r>
              <a:rPr lang="de-DE" sz="1600" dirty="0" smtClean="0">
                <a:solidFill>
                  <a:srgbClr val="00A6D6"/>
                </a:solidFill>
              </a:rPr>
              <a:t> </a:t>
            </a:r>
            <a:r>
              <a:rPr lang="de-DE" sz="1600" dirty="0" err="1">
                <a:solidFill>
                  <a:srgbClr val="00A6D6"/>
                </a:solidFill>
              </a:rPr>
              <a:t>by</a:t>
            </a:r>
            <a:r>
              <a:rPr lang="de-DE" sz="1600" dirty="0">
                <a:solidFill>
                  <a:srgbClr val="00A6D6"/>
                </a:solidFill>
              </a:rPr>
              <a:t> </a:t>
            </a:r>
            <a:r>
              <a:rPr lang="de-DE" sz="1600" dirty="0" err="1">
                <a:solidFill>
                  <a:srgbClr val="00A6D6"/>
                </a:solidFill>
              </a:rPr>
              <a:t>the</a:t>
            </a:r>
            <a:r>
              <a:rPr lang="de-DE" sz="1600" dirty="0">
                <a:solidFill>
                  <a:srgbClr val="00A6D6"/>
                </a:solidFill>
              </a:rPr>
              <a:t> Sumitomo </a:t>
            </a:r>
            <a:r>
              <a:rPr lang="de-DE" sz="1600" dirty="0" err="1">
                <a:solidFill>
                  <a:srgbClr val="00A6D6"/>
                </a:solidFill>
              </a:rPr>
              <a:t>Forestry</a:t>
            </a:r>
            <a:r>
              <a:rPr lang="de-DE" sz="1600" dirty="0">
                <a:solidFill>
                  <a:srgbClr val="00A6D6"/>
                </a:solidFill>
              </a:rPr>
              <a:t> </a:t>
            </a:r>
            <a:r>
              <a:rPr lang="de-DE" sz="1600" dirty="0" smtClean="0">
                <a:solidFill>
                  <a:srgbClr val="00A6D6"/>
                </a:solidFill>
              </a:rPr>
              <a:t>for Tokyo </a:t>
            </a:r>
            <a:endParaRPr lang="en-US" sz="1600" dirty="0">
              <a:solidFill>
                <a:srgbClr val="00A6D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48051" y="44955"/>
            <a:ext cx="7106464" cy="6148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 dirty="0" smtClean="0"/>
              <a:t>High-rise buildings using biomaterials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359152"/>
            <a:ext cx="1673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challenge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71656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Building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 smtClean="0"/>
              <a:t>nature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rgbClr val="00A6D6"/>
                </a:solidFill>
              </a:rPr>
              <a:t>2 </a:t>
            </a:r>
            <a:r>
              <a:rPr lang="de-DE" dirty="0" err="1" smtClean="0">
                <a:solidFill>
                  <a:srgbClr val="00A6D6"/>
                </a:solidFill>
              </a:rPr>
              <a:t>examples</a:t>
            </a:r>
            <a:endParaRPr lang="de-DE" dirty="0" smtClean="0">
              <a:solidFill>
                <a:srgbClr val="00A6D6"/>
              </a:solidFill>
            </a:endParaRPr>
          </a:p>
          <a:p>
            <a:r>
              <a:rPr lang="de-DE" dirty="0" err="1" smtClean="0">
                <a:solidFill>
                  <a:srgbClr val="00A6D6"/>
                </a:solidFill>
              </a:rPr>
              <a:t>Hydraulic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smtClean="0">
                <a:solidFill>
                  <a:srgbClr val="00A6D6"/>
                </a:solidFill>
              </a:rPr>
              <a:t>´</a:t>
            </a:r>
            <a:r>
              <a:rPr lang="de-DE" dirty="0" err="1" smtClean="0">
                <a:solidFill>
                  <a:srgbClr val="00A6D6"/>
                </a:solidFill>
              </a:rPr>
              <a:t>structures</a:t>
            </a:r>
            <a:r>
              <a:rPr lang="de-DE" dirty="0" smtClean="0">
                <a:solidFill>
                  <a:srgbClr val="00A6D6"/>
                </a:solidFill>
              </a:rPr>
              <a:t>´ </a:t>
            </a:r>
            <a:r>
              <a:rPr lang="de-DE" dirty="0" err="1" smtClean="0">
                <a:solidFill>
                  <a:srgbClr val="00A6D6"/>
                </a:solidFill>
              </a:rPr>
              <a:t>with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tree-root-soil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interactions</a:t>
            </a:r>
            <a:endParaRPr lang="de-DE" dirty="0" smtClean="0">
              <a:solidFill>
                <a:srgbClr val="00A6D6"/>
              </a:solidFill>
            </a:endParaRPr>
          </a:p>
          <a:p>
            <a:r>
              <a:rPr lang="de-DE" dirty="0" err="1" smtClean="0">
                <a:solidFill>
                  <a:srgbClr val="00A6D6"/>
                </a:solidFill>
              </a:rPr>
              <a:t>Vertical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forests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9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27" y="730723"/>
            <a:ext cx="237648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:\ackamath\Desktop\Slope tests\Sketchup-2\Redrwnsheetpile.jpg"/>
          <p:cNvPicPr>
            <a:picLocks noGrp="1"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28189" r="16250" b="4426"/>
          <a:stretch/>
        </p:blipFill>
        <p:spPr bwMode="auto">
          <a:xfrm>
            <a:off x="2456356" y="550029"/>
            <a:ext cx="2547190" cy="238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801157"/>
            <a:ext cx="22320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711842" y="766944"/>
            <a:ext cx="1498925" cy="333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dirty="0" smtClean="0">
                <a:solidFill>
                  <a:srgbClr val="00A6D6"/>
                </a:solidFill>
              </a:rPr>
              <a:t>Embankment</a:t>
            </a:r>
            <a:endParaRPr lang="en-GB" sz="1500" dirty="0">
              <a:solidFill>
                <a:srgbClr val="00A6D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1842" y="269058"/>
            <a:ext cx="76554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err="1">
                <a:solidFill>
                  <a:srgbClr val="00A6D6"/>
                </a:solidFill>
              </a:rPr>
              <a:t>Hydraulic</a:t>
            </a:r>
            <a:r>
              <a:rPr lang="de-DE" sz="2400" dirty="0">
                <a:solidFill>
                  <a:srgbClr val="00A6D6"/>
                </a:solidFill>
              </a:rPr>
              <a:t> ´</a:t>
            </a:r>
            <a:r>
              <a:rPr lang="de-DE" sz="2400" dirty="0" err="1">
                <a:solidFill>
                  <a:srgbClr val="00A6D6"/>
                </a:solidFill>
              </a:rPr>
              <a:t>structures</a:t>
            </a:r>
            <a:r>
              <a:rPr lang="de-DE" sz="2400" dirty="0">
                <a:solidFill>
                  <a:srgbClr val="00A6D6"/>
                </a:solidFill>
              </a:rPr>
              <a:t>´ </a:t>
            </a:r>
            <a:r>
              <a:rPr lang="de-DE" sz="2400" dirty="0" err="1">
                <a:solidFill>
                  <a:srgbClr val="00A6D6"/>
                </a:solidFill>
              </a:rPr>
              <a:t>with</a:t>
            </a:r>
            <a:r>
              <a:rPr lang="de-DE" sz="2400" dirty="0">
                <a:solidFill>
                  <a:srgbClr val="00A6D6"/>
                </a:solidFill>
              </a:rPr>
              <a:t> </a:t>
            </a:r>
            <a:r>
              <a:rPr lang="de-DE" sz="2400" dirty="0" err="1">
                <a:solidFill>
                  <a:srgbClr val="00A6D6"/>
                </a:solidFill>
              </a:rPr>
              <a:t>tree-root-soil</a:t>
            </a:r>
            <a:r>
              <a:rPr lang="de-DE" sz="2400" dirty="0">
                <a:solidFill>
                  <a:srgbClr val="00A6D6"/>
                </a:solidFill>
              </a:rPr>
              <a:t> </a:t>
            </a:r>
            <a:r>
              <a:rPr lang="de-DE" sz="2400" dirty="0" err="1">
                <a:solidFill>
                  <a:srgbClr val="00A6D6"/>
                </a:solidFill>
              </a:rPr>
              <a:t>interactions</a:t>
            </a:r>
            <a:endParaRPr lang="de-DE" sz="2400" dirty="0">
              <a:solidFill>
                <a:srgbClr val="00A6D6"/>
              </a:solidFill>
            </a:endParaRPr>
          </a:p>
        </p:txBody>
      </p:sp>
      <p:pic>
        <p:nvPicPr>
          <p:cNvPr id="34" name="Picture 2" descr="D:\ackamath\IMG_20180223_1509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162" y="3279092"/>
            <a:ext cx="2293777" cy="18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Content Placeholder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t="26256" r="27720"/>
          <a:stretch/>
        </p:blipFill>
        <p:spPr bwMode="auto">
          <a:xfrm>
            <a:off x="1491346" y="3337564"/>
            <a:ext cx="1573618" cy="184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38" y="3152536"/>
            <a:ext cx="2091139" cy="199096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564640" y="2655158"/>
            <a:ext cx="1732959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A6D6"/>
                </a:solidFill>
              </a:rPr>
              <a:t>Plants grown in shear </a:t>
            </a:r>
            <a:r>
              <a:rPr lang="en-GB" dirty="0" smtClean="0">
                <a:solidFill>
                  <a:srgbClr val="00A6D6"/>
                </a:solidFill>
              </a:rPr>
              <a:t>boxes</a:t>
            </a:r>
            <a:endParaRPr lang="nl-NL" dirty="0">
              <a:solidFill>
                <a:srgbClr val="00A6D6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11243" y="2920116"/>
            <a:ext cx="2313615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A6D6"/>
                </a:solidFill>
              </a:rPr>
              <a:t>Direct shear tests</a:t>
            </a:r>
            <a:endParaRPr lang="nl-NL" dirty="0">
              <a:solidFill>
                <a:srgbClr val="00A6D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71138" y="2513814"/>
            <a:ext cx="2091139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A6D6"/>
                </a:solidFill>
              </a:rPr>
              <a:t>Root characterization</a:t>
            </a:r>
            <a:endParaRPr lang="nl-NL" dirty="0">
              <a:solidFill>
                <a:srgbClr val="00A6D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5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566070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Vertical</a:t>
            </a:r>
            <a:r>
              <a:rPr lang="de-DE" dirty="0" smtClean="0"/>
              <a:t> </a:t>
            </a:r>
            <a:r>
              <a:rPr lang="de-DE" dirty="0" err="1" smtClean="0"/>
              <a:t>forests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64640" y="4522848"/>
            <a:ext cx="223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A6D6"/>
                </a:solidFill>
              </a:rPr>
              <a:t>Milan, </a:t>
            </a:r>
            <a:r>
              <a:rPr lang="de-DE" dirty="0" err="1" smtClean="0">
                <a:solidFill>
                  <a:srgbClr val="00A6D6"/>
                </a:solidFill>
              </a:rPr>
              <a:t>Italy</a:t>
            </a:r>
            <a:endParaRPr lang="de-DE" dirty="0" smtClean="0">
              <a:solidFill>
                <a:srgbClr val="00A6D6"/>
              </a:solidFill>
            </a:endParaRPr>
          </a:p>
          <a:p>
            <a:r>
              <a:rPr lang="de-DE" dirty="0" err="1" smtClean="0">
                <a:solidFill>
                  <a:srgbClr val="00A6D6"/>
                </a:solidFill>
              </a:rPr>
              <a:t>Boeri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Architects</a:t>
            </a:r>
            <a:endParaRPr lang="en-US" dirty="0">
              <a:solidFill>
                <a:srgbClr val="00A6D6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2" y="1107098"/>
            <a:ext cx="2590827" cy="345443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752" y="1133545"/>
            <a:ext cx="3179247" cy="255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50437" y="3655215"/>
            <a:ext cx="317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solidFill>
                  <a:srgbClr val="00A6D6"/>
                </a:solidFill>
              </a:rPr>
              <a:t>Case </a:t>
            </a:r>
            <a:r>
              <a:rPr lang="de-DE" dirty="0" err="1" smtClean="0">
                <a:solidFill>
                  <a:srgbClr val="00A6D6"/>
                </a:solidFill>
              </a:rPr>
              <a:t>study</a:t>
            </a:r>
            <a:r>
              <a:rPr lang="de-DE" dirty="0" smtClean="0">
                <a:solidFill>
                  <a:srgbClr val="00A6D6"/>
                </a:solidFill>
              </a:rPr>
              <a:t>, China</a:t>
            </a:r>
            <a:endParaRPr lang="en-US" dirty="0">
              <a:solidFill>
                <a:srgbClr val="00A6D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36" y="1116813"/>
            <a:ext cx="3208374" cy="32083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75098" y="4354261"/>
            <a:ext cx="150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solidFill>
                  <a:srgbClr val="00A6D6"/>
                </a:solidFill>
              </a:rPr>
              <a:t>Utrecht, NL</a:t>
            </a:r>
            <a:endParaRPr lang="en-US" dirty="0">
              <a:solidFill>
                <a:srgbClr val="00A6D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4071" y="4359596"/>
            <a:ext cx="462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A6D6"/>
                </a:solidFill>
              </a:rPr>
              <a:t>Buildings in </a:t>
            </a:r>
            <a:r>
              <a:rPr lang="de-DE" dirty="0" err="1" smtClean="0">
                <a:solidFill>
                  <a:srgbClr val="00A6D6"/>
                </a:solidFill>
              </a:rPr>
              <a:t>the</a:t>
            </a:r>
            <a:r>
              <a:rPr lang="de-DE" dirty="0" smtClean="0">
                <a:solidFill>
                  <a:srgbClr val="00A6D6"/>
                </a:solidFill>
              </a:rPr>
              <a:t> design </a:t>
            </a:r>
            <a:r>
              <a:rPr lang="de-DE" dirty="0" err="1" smtClean="0">
                <a:solidFill>
                  <a:srgbClr val="00A6D6"/>
                </a:solidFill>
              </a:rPr>
              <a:t>stage</a:t>
            </a:r>
            <a:r>
              <a:rPr lang="de-DE" dirty="0" smtClean="0">
                <a:solidFill>
                  <a:srgbClr val="00A6D6"/>
                </a:solidFill>
              </a:rPr>
              <a:t> at Eindhoven, </a:t>
            </a:r>
            <a:r>
              <a:rPr lang="de-DE" dirty="0" err="1" smtClean="0">
                <a:solidFill>
                  <a:srgbClr val="00A6D6"/>
                </a:solidFill>
              </a:rPr>
              <a:t>Singapore</a:t>
            </a:r>
            <a:r>
              <a:rPr lang="de-DE" dirty="0" smtClean="0">
                <a:solidFill>
                  <a:srgbClr val="00A6D6"/>
                </a:solidFill>
              </a:rPr>
              <a:t>, Lausanne….</a:t>
            </a:r>
            <a:endParaRPr lang="en-US" dirty="0">
              <a:solidFill>
                <a:srgbClr val="00A6D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544599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Self</a:t>
            </a:r>
            <a:r>
              <a:rPr lang="de-DE" dirty="0"/>
              <a:t> </a:t>
            </a:r>
            <a:r>
              <a:rPr lang="de-DE" dirty="0" err="1"/>
              <a:t>growing</a:t>
            </a:r>
            <a:r>
              <a:rPr lang="de-DE" dirty="0"/>
              <a:t> </a:t>
            </a:r>
            <a:r>
              <a:rPr lang="de-DE" dirty="0" err="1" smtClean="0"/>
              <a:t>structures</a:t>
            </a:r>
            <a:endParaRPr lang="en-US" dirty="0"/>
          </a:p>
        </p:txBody>
      </p:sp>
      <p:pic>
        <p:nvPicPr>
          <p:cNvPr id="7" name="Picture 2" descr="9c5d100e-7d33-4223-aea6-d5c24431d064@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19093" y="2475112"/>
            <a:ext cx="2521885" cy="189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56a8ad4d-f6c8-421f-946c-a34780ef5c53@a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328" y="669963"/>
            <a:ext cx="1891415" cy="140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38115" y="4681761"/>
            <a:ext cx="128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A6D6"/>
                </a:solidFill>
              </a:rPr>
              <a:t>Real </a:t>
            </a:r>
            <a:r>
              <a:rPr lang="de-DE" dirty="0" err="1" smtClean="0">
                <a:solidFill>
                  <a:srgbClr val="00A6D6"/>
                </a:solidFill>
              </a:rPr>
              <a:t>node</a:t>
            </a:r>
            <a:endParaRPr lang="en-US" dirty="0">
              <a:solidFill>
                <a:srgbClr val="00A6D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0945" y="4163783"/>
            <a:ext cx="13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A6D6"/>
                </a:solidFill>
              </a:rPr>
              <a:t>Tree</a:t>
            </a:r>
            <a:r>
              <a:rPr lang="de-DE" dirty="0">
                <a:solidFill>
                  <a:srgbClr val="00A6D6"/>
                </a:solidFill>
              </a:rPr>
              <a:t> </a:t>
            </a:r>
            <a:r>
              <a:rPr lang="de-DE" dirty="0" err="1">
                <a:solidFill>
                  <a:srgbClr val="00A6D6"/>
                </a:solidFill>
              </a:rPr>
              <a:t>nodes</a:t>
            </a:r>
            <a:endParaRPr lang="en-US" dirty="0">
              <a:solidFill>
                <a:srgbClr val="00A6D6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393" y="3086124"/>
            <a:ext cx="1712508" cy="136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61" y="2994086"/>
            <a:ext cx="2585602" cy="125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87" y="1153708"/>
            <a:ext cx="2203921" cy="193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137921" y="4512484"/>
            <a:ext cx="302395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00A6D6"/>
                </a:solidFill>
              </a:rPr>
              <a:t>Botanical Garden - TU </a:t>
            </a:r>
            <a:r>
              <a:rPr lang="en-GB" sz="1600" dirty="0">
                <a:solidFill>
                  <a:srgbClr val="00A6D6"/>
                </a:solidFill>
              </a:rPr>
              <a:t>Delft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19" name="Picture 10" descr="building-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/>
          <a:stretch>
            <a:fillRect/>
          </a:stretch>
        </p:blipFill>
        <p:spPr bwMode="auto">
          <a:xfrm>
            <a:off x="1601385" y="894080"/>
            <a:ext cx="2625978" cy="206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8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fyouture.met.com/wp-content/uploads/2017/12/forest-city-china-1200x712-800x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970" y="779424"/>
            <a:ext cx="6436611" cy="428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573445"/>
          </a:xfrm>
        </p:spPr>
        <p:txBody>
          <a:bodyPr>
            <a:normAutofit fontScale="90000"/>
          </a:bodyPr>
          <a:lstStyle/>
          <a:p>
            <a:r>
              <a:rPr lang="de-DE" dirty="0"/>
              <a:t>T</a:t>
            </a:r>
            <a:r>
              <a:rPr lang="de-DE" dirty="0" smtClean="0"/>
              <a:t>he </a:t>
            </a:r>
            <a:r>
              <a:rPr lang="de-DE" dirty="0" err="1" smtClean="0"/>
              <a:t>future</a:t>
            </a:r>
            <a:r>
              <a:rPr lang="de-DE" dirty="0" smtClean="0"/>
              <a:t> of </a:t>
            </a:r>
            <a:r>
              <a:rPr lang="de-DE" dirty="0" err="1" smtClean="0"/>
              <a:t>cities</a:t>
            </a:r>
            <a:r>
              <a:rPr lang="de-DE" dirty="0" smtClean="0"/>
              <a:t>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17569" y="1399824"/>
            <a:ext cx="14241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Jan-Willem van de Kuilen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9460" y="2971580"/>
            <a:ext cx="13272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Geert </a:t>
            </a:r>
            <a:r>
              <a:rPr lang="en-GB" sz="1350" dirty="0" err="1"/>
              <a:t>Ravenshorst</a:t>
            </a:r>
            <a:endParaRPr lang="en-GB" sz="1350" dirty="0"/>
          </a:p>
        </p:txBody>
      </p:sp>
      <p:sp>
        <p:nvSpPr>
          <p:cNvPr id="19" name="TextBox 18"/>
          <p:cNvSpPr txBox="1"/>
          <p:nvPr/>
        </p:nvSpPr>
        <p:spPr>
          <a:xfrm>
            <a:off x="7872696" y="1422046"/>
            <a:ext cx="134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Wolfgang Gard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20165" y="4529664"/>
            <a:ext cx="16009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Abhijith </a:t>
            </a:r>
            <a:r>
              <a:rPr lang="en-GB" sz="1350" dirty="0" smtClean="0"/>
              <a:t>Kamath</a:t>
            </a:r>
            <a:endParaRPr lang="en-GB" sz="1350" dirty="0"/>
          </a:p>
          <a:p>
            <a:pPr algn="ctr"/>
            <a:r>
              <a:rPr lang="en-GB" sz="1350" i="1" dirty="0"/>
              <a:t>PhD student </a:t>
            </a:r>
          </a:p>
        </p:txBody>
      </p:sp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47" y="216775"/>
            <a:ext cx="1074175" cy="118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103" y="216775"/>
            <a:ext cx="1095701" cy="120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52" y="1868250"/>
            <a:ext cx="1055531" cy="116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Abhijith Kamath E.I.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"/>
          <a:stretch/>
        </p:blipFill>
        <p:spPr bwMode="auto">
          <a:xfrm>
            <a:off x="6889611" y="3440750"/>
            <a:ext cx="1013059" cy="111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749625" y="2924856"/>
            <a:ext cx="16126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 smtClean="0"/>
              <a:t>Michele Mirra</a:t>
            </a:r>
          </a:p>
          <a:p>
            <a:pPr algn="ctr"/>
            <a:r>
              <a:rPr lang="en-GB" sz="1350" i="1" dirty="0" smtClean="0"/>
              <a:t>PhD student</a:t>
            </a:r>
            <a:endParaRPr lang="en-GB" sz="1350" i="1" dirty="0"/>
          </a:p>
        </p:txBody>
      </p:sp>
      <p:sp>
        <p:nvSpPr>
          <p:cNvPr id="2" name="Rectangle 1"/>
          <p:cNvSpPr/>
          <p:nvPr/>
        </p:nvSpPr>
        <p:spPr>
          <a:xfrm>
            <a:off x="2766722" y="121345"/>
            <a:ext cx="489268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dirty="0" err="1">
                <a:solidFill>
                  <a:srgbClr val="00A6D6"/>
                </a:solidFill>
              </a:rPr>
              <a:t>Biobased</a:t>
            </a:r>
            <a:r>
              <a:rPr lang="de-DE" sz="2400" dirty="0">
                <a:solidFill>
                  <a:srgbClr val="00A6D6"/>
                </a:solidFill>
              </a:rPr>
              <a:t> </a:t>
            </a:r>
            <a:r>
              <a:rPr lang="de-DE" sz="2400" dirty="0" err="1">
                <a:solidFill>
                  <a:srgbClr val="00A6D6"/>
                </a:solidFill>
              </a:rPr>
              <a:t>Structures</a:t>
            </a:r>
            <a:r>
              <a:rPr lang="de-DE" sz="2400" dirty="0">
                <a:solidFill>
                  <a:srgbClr val="00A6D6"/>
                </a:solidFill>
              </a:rPr>
              <a:t> </a:t>
            </a:r>
            <a:r>
              <a:rPr lang="de-DE" sz="2400" dirty="0" err="1">
                <a:solidFill>
                  <a:srgbClr val="00A6D6"/>
                </a:solidFill>
              </a:rPr>
              <a:t>and</a:t>
            </a:r>
            <a:r>
              <a:rPr lang="de-DE" sz="2400" dirty="0">
                <a:solidFill>
                  <a:srgbClr val="00A6D6"/>
                </a:solidFill>
              </a:rPr>
              <a:t> Materials</a:t>
            </a:r>
            <a:endParaRPr lang="en-GB" sz="2400" b="1" dirty="0">
              <a:solidFill>
                <a:srgbClr val="00A6D6"/>
              </a:solidFill>
            </a:endParaRPr>
          </a:p>
        </p:txBody>
      </p:sp>
      <p:pic>
        <p:nvPicPr>
          <p:cNvPr id="2050" name="EB62982C-1823-44C7-BDDD-281FF2094F5D" descr="272E800B-8200-432F-93EB-C528C4FD9CD0@tudelft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557" y="1758094"/>
            <a:ext cx="1012936" cy="116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841497" y="4520111"/>
            <a:ext cx="13315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i="1" dirty="0" err="1" smtClean="0"/>
              <a:t>Xiuli</a:t>
            </a:r>
            <a:r>
              <a:rPr lang="en-GB" sz="1350" i="1" dirty="0" smtClean="0"/>
              <a:t> Wang PhD student</a:t>
            </a:r>
            <a:endParaRPr lang="en-GB" sz="1350" i="1" dirty="0"/>
          </a:p>
        </p:txBody>
      </p:sp>
      <p:sp>
        <p:nvSpPr>
          <p:cNvPr id="4" name="Rectangle 3"/>
          <p:cNvSpPr/>
          <p:nvPr/>
        </p:nvSpPr>
        <p:spPr>
          <a:xfrm>
            <a:off x="2860919" y="541855"/>
            <a:ext cx="4440705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/>
              <a:t>Focus </a:t>
            </a:r>
          </a:p>
          <a:p>
            <a:pPr algn="ctr"/>
            <a:r>
              <a:rPr lang="en-GB" b="1" dirty="0" smtClean="0"/>
              <a:t>Sustainable </a:t>
            </a:r>
            <a:r>
              <a:rPr lang="en-GB" b="1" dirty="0"/>
              <a:t>structures </a:t>
            </a:r>
            <a:r>
              <a:rPr lang="en-GB" b="1" dirty="0" smtClean="0"/>
              <a:t>and buildings</a:t>
            </a:r>
            <a:endParaRPr lang="en-GB" b="1" dirty="0"/>
          </a:p>
          <a:p>
            <a:pPr algn="ctr"/>
            <a:r>
              <a:rPr lang="en-GB" sz="1600" dirty="0">
                <a:latin typeface="TimesNewRomanPSMT"/>
              </a:rPr>
              <a:t>Design of structures with </a:t>
            </a:r>
            <a:r>
              <a:rPr lang="en-GB" sz="1600" b="1" dirty="0">
                <a:solidFill>
                  <a:srgbClr val="FF0000"/>
                </a:solidFill>
                <a:latin typeface="TimesNewRomanPSMT"/>
              </a:rPr>
              <a:t>renewable</a:t>
            </a:r>
            <a:r>
              <a:rPr lang="en-GB" sz="1600" dirty="0">
                <a:latin typeface="TimesNewRomanPSMT"/>
              </a:rPr>
              <a:t> </a:t>
            </a:r>
            <a:r>
              <a:rPr lang="en-GB" sz="1600" dirty="0" smtClean="0">
                <a:latin typeface="TimesNewRomanPSMT"/>
              </a:rPr>
              <a:t>materials:</a:t>
            </a:r>
          </a:p>
          <a:p>
            <a:pPr algn="ctr"/>
            <a:r>
              <a:rPr lang="en-GB" sz="1350" b="1" dirty="0" smtClean="0">
                <a:solidFill>
                  <a:srgbClr val="00A6D6"/>
                </a:solidFill>
                <a:latin typeface="TimesNewRomanPSMT"/>
              </a:rPr>
              <a:t>Timber, Bamboo, Fibres, Bioplastics, Asphalt and Concrete with </a:t>
            </a:r>
            <a:r>
              <a:rPr lang="en-GB" sz="1350" b="1" dirty="0" err="1" smtClean="0">
                <a:solidFill>
                  <a:srgbClr val="00A6D6"/>
                </a:solidFill>
                <a:latin typeface="TimesNewRomanPSMT"/>
              </a:rPr>
              <a:t>Biofibres</a:t>
            </a:r>
            <a:r>
              <a:rPr lang="en-GB" sz="1350" b="1" dirty="0" smtClean="0">
                <a:solidFill>
                  <a:srgbClr val="00A6D6"/>
                </a:solidFill>
                <a:latin typeface="TimesNewRomanPSMT"/>
              </a:rPr>
              <a:t> </a:t>
            </a:r>
            <a:endParaRPr lang="en-GB" sz="1350" b="1" dirty="0">
              <a:solidFill>
                <a:srgbClr val="00A6D6"/>
              </a:solidFill>
              <a:latin typeface="TimesNewRomanPSMT"/>
            </a:endParaRPr>
          </a:p>
          <a:p>
            <a:pPr algn="ctr"/>
            <a:endParaRPr lang="en-GB" sz="1350" b="1" dirty="0">
              <a:latin typeface="TimesNewRomanPSMT"/>
            </a:endParaRPr>
          </a:p>
          <a:p>
            <a:pPr algn="ctr"/>
            <a:r>
              <a:rPr lang="en-GB" b="1" dirty="0" err="1" smtClean="0"/>
              <a:t>Biobased</a:t>
            </a:r>
            <a:r>
              <a:rPr lang="en-GB" b="1" dirty="0" smtClean="0"/>
              <a:t> Circular Economy </a:t>
            </a:r>
            <a:endParaRPr lang="en-GB" b="1" dirty="0"/>
          </a:p>
          <a:p>
            <a:pPr algn="ctr"/>
            <a:r>
              <a:rPr lang="en-GB" sz="1350" dirty="0">
                <a:latin typeface="TimesNewRomanPSMT"/>
              </a:rPr>
              <a:t>Capture of carbon (carbon sinks) </a:t>
            </a:r>
          </a:p>
          <a:p>
            <a:pPr algn="ctr"/>
            <a:r>
              <a:rPr lang="en-GB" dirty="0" smtClean="0">
                <a:solidFill>
                  <a:srgbClr val="00A6D6"/>
                </a:solidFill>
                <a:latin typeface="TimesNewRomanPSMT"/>
              </a:rPr>
              <a:t>1 m</a:t>
            </a:r>
            <a:r>
              <a:rPr lang="en-GB" baseline="30000" dirty="0" smtClean="0">
                <a:solidFill>
                  <a:srgbClr val="00A6D6"/>
                </a:solidFill>
                <a:latin typeface="TimesNewRomanPSMT"/>
              </a:rPr>
              <a:t>3</a:t>
            </a:r>
            <a:r>
              <a:rPr lang="en-GB" dirty="0" smtClean="0">
                <a:solidFill>
                  <a:srgbClr val="00A6D6"/>
                </a:solidFill>
                <a:latin typeface="TimesNewRomanPSMT"/>
              </a:rPr>
              <a:t> of wood ≈1 ton of CO</a:t>
            </a:r>
            <a:r>
              <a:rPr lang="en-GB" baseline="-25000" dirty="0" smtClean="0">
                <a:solidFill>
                  <a:srgbClr val="00A6D6"/>
                </a:solidFill>
                <a:latin typeface="TimesNewRomanPSMT"/>
              </a:rPr>
              <a:t>2</a:t>
            </a:r>
            <a:r>
              <a:rPr lang="en-GB" dirty="0" smtClean="0">
                <a:solidFill>
                  <a:srgbClr val="00A6D6"/>
                </a:solidFill>
                <a:latin typeface="TimesNewRomanPSMT"/>
              </a:rPr>
              <a:t> captured</a:t>
            </a:r>
            <a:endParaRPr lang="en-GB" dirty="0">
              <a:solidFill>
                <a:srgbClr val="00A6D6"/>
              </a:solidFill>
              <a:latin typeface="TimesNewRomanPSMT"/>
            </a:endParaRPr>
          </a:p>
          <a:p>
            <a:pPr algn="ctr"/>
            <a:endParaRPr lang="en-GB" sz="135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81848" y="2778936"/>
            <a:ext cx="4877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Courses:</a:t>
            </a:r>
          </a:p>
          <a:p>
            <a:r>
              <a:rPr lang="de-DE" sz="1600" dirty="0" smtClean="0"/>
              <a:t>CIE 4110 </a:t>
            </a:r>
            <a:r>
              <a:rPr lang="de-DE" sz="1600" dirty="0" err="1" smtClean="0"/>
              <a:t>Timber</a:t>
            </a:r>
            <a:r>
              <a:rPr lang="de-DE" sz="1600" dirty="0" smtClean="0"/>
              <a:t> </a:t>
            </a:r>
            <a:r>
              <a:rPr lang="de-DE" sz="1600" dirty="0" err="1" smtClean="0"/>
              <a:t>Structures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Wood Technology </a:t>
            </a:r>
          </a:p>
          <a:p>
            <a:r>
              <a:rPr lang="de-DE" sz="1600" dirty="0" smtClean="0"/>
              <a:t>CIE 5124 </a:t>
            </a:r>
            <a:r>
              <a:rPr lang="de-DE" sz="1600" dirty="0" err="1" smtClean="0"/>
              <a:t>Biobased</a:t>
            </a:r>
            <a:r>
              <a:rPr lang="de-DE" sz="1600" dirty="0" smtClean="0"/>
              <a:t> </a:t>
            </a:r>
            <a:r>
              <a:rPr lang="de-DE" sz="1600" dirty="0" err="1" smtClean="0"/>
              <a:t>Structures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Materials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3129535" y="3684855"/>
            <a:ext cx="3760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CIE 5131 </a:t>
            </a:r>
            <a:r>
              <a:rPr lang="de-DE" sz="1600" dirty="0" err="1" smtClean="0"/>
              <a:t>Fire</a:t>
            </a:r>
            <a:r>
              <a:rPr lang="de-DE" sz="1600" dirty="0" smtClean="0"/>
              <a:t> </a:t>
            </a:r>
            <a:r>
              <a:rPr lang="de-DE" sz="1600" dirty="0" err="1" smtClean="0"/>
              <a:t>Safety</a:t>
            </a:r>
            <a:r>
              <a:rPr lang="de-DE" sz="1600" dirty="0" smtClean="0"/>
              <a:t> Engineering </a:t>
            </a:r>
          </a:p>
          <a:p>
            <a:r>
              <a:rPr lang="de-DE" sz="1600" dirty="0" smtClean="0"/>
              <a:t>CIE 4125 Structural Design </a:t>
            </a:r>
            <a:r>
              <a:rPr lang="de-DE" sz="1600" dirty="0"/>
              <a:t>C</a:t>
            </a:r>
            <a:r>
              <a:rPr lang="de-DE" sz="1600" dirty="0" smtClean="0"/>
              <a:t>ase</a:t>
            </a:r>
            <a:endParaRPr lang="en-US" sz="1600" dirty="0"/>
          </a:p>
        </p:txBody>
      </p:sp>
      <p:pic>
        <p:nvPicPr>
          <p:cNvPr id="6" name="Picture 2" descr="796898c4-8b3b-44da-8fad-c8b2b5978dbd@ad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9" t="8275" r="32097" b="35316"/>
          <a:stretch/>
        </p:blipFill>
        <p:spPr bwMode="auto">
          <a:xfrm>
            <a:off x="1696557" y="3480309"/>
            <a:ext cx="1002307" cy="127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5152" y="4727436"/>
            <a:ext cx="13315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 smtClean="0"/>
              <a:t>Peter de Vries</a:t>
            </a:r>
            <a:endParaRPr lang="en-GB" sz="13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7" t="11421" r="18159" b="42465"/>
          <a:stretch/>
        </p:blipFill>
        <p:spPr>
          <a:xfrm>
            <a:off x="7979103" y="3437665"/>
            <a:ext cx="1056317" cy="11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2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14" grpId="0"/>
      <p:bldP spid="18" grpId="0"/>
      <p:bldP spid="5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Biobased</a:t>
            </a:r>
            <a:r>
              <a:rPr lang="de-DE" dirty="0"/>
              <a:t> </a:t>
            </a:r>
            <a:r>
              <a:rPr lang="de-DE" dirty="0" err="1"/>
              <a:t>Structures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106" y="1253859"/>
            <a:ext cx="7106464" cy="3486122"/>
          </a:xfrm>
        </p:spPr>
        <p:txBody>
          <a:bodyPr/>
          <a:lstStyle/>
          <a:p>
            <a:r>
              <a:rPr lang="de-DE" dirty="0" smtClean="0">
                <a:solidFill>
                  <a:srgbClr val="00A6D6"/>
                </a:solidFill>
              </a:rPr>
              <a:t>Materials </a:t>
            </a:r>
            <a:r>
              <a:rPr lang="de-DE" dirty="0" err="1" smtClean="0">
                <a:solidFill>
                  <a:srgbClr val="00A6D6"/>
                </a:solidFill>
              </a:rPr>
              <a:t>properties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and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connections</a:t>
            </a:r>
            <a:endParaRPr lang="de-DE" dirty="0" smtClean="0">
              <a:solidFill>
                <a:srgbClr val="00A6D6"/>
              </a:solidFill>
            </a:endParaRPr>
          </a:p>
          <a:p>
            <a:r>
              <a:rPr lang="de-DE" dirty="0" smtClean="0">
                <a:solidFill>
                  <a:srgbClr val="00A6D6"/>
                </a:solidFill>
              </a:rPr>
              <a:t>Structural design </a:t>
            </a:r>
            <a:r>
              <a:rPr lang="de-DE" dirty="0" err="1" smtClean="0">
                <a:solidFill>
                  <a:srgbClr val="00A6D6"/>
                </a:solidFill>
              </a:rPr>
              <a:t>and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engineering</a:t>
            </a:r>
            <a:endParaRPr lang="de-DE" dirty="0" smtClean="0">
              <a:solidFill>
                <a:srgbClr val="00A6D6"/>
              </a:solidFill>
            </a:endParaRPr>
          </a:p>
          <a:p>
            <a:r>
              <a:rPr lang="de-DE" dirty="0" smtClean="0">
                <a:solidFill>
                  <a:srgbClr val="00A6D6"/>
                </a:solidFill>
              </a:rPr>
              <a:t>Building </a:t>
            </a:r>
            <a:r>
              <a:rPr lang="de-DE" dirty="0" err="1" smtClean="0">
                <a:solidFill>
                  <a:srgbClr val="00A6D6"/>
                </a:solidFill>
              </a:rPr>
              <a:t>with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nature</a:t>
            </a:r>
            <a:endParaRPr lang="de-DE" dirty="0" smtClean="0">
              <a:solidFill>
                <a:srgbClr val="00A6D6"/>
              </a:solidFill>
            </a:endParaRPr>
          </a:p>
          <a:p>
            <a:endParaRPr lang="de-DE" dirty="0">
              <a:solidFill>
                <a:srgbClr val="00A6D6"/>
              </a:solidFill>
            </a:endParaRPr>
          </a:p>
          <a:p>
            <a:r>
              <a:rPr lang="de-DE" dirty="0" err="1" smtClean="0">
                <a:solidFill>
                  <a:srgbClr val="00A6D6"/>
                </a:solidFill>
              </a:rPr>
              <a:t>Existing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structures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and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cultural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heritage</a:t>
            </a:r>
            <a:endParaRPr lang="en-US" dirty="0">
              <a:solidFill>
                <a:srgbClr val="00A6D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2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Materials´ </a:t>
            </a:r>
            <a:r>
              <a:rPr lang="de-DE" dirty="0" err="1"/>
              <a:t>properties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connections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A6D6"/>
                </a:solidFill>
              </a:rPr>
              <a:t>Wood, </a:t>
            </a:r>
            <a:r>
              <a:rPr lang="de-DE" dirty="0" err="1" smtClean="0">
                <a:solidFill>
                  <a:srgbClr val="00A6D6"/>
                </a:solidFill>
              </a:rPr>
              <a:t>Bamboo</a:t>
            </a:r>
            <a:r>
              <a:rPr lang="de-DE" dirty="0" smtClean="0">
                <a:solidFill>
                  <a:srgbClr val="00A6D6"/>
                </a:solidFill>
              </a:rPr>
              <a:t>, Palm </a:t>
            </a:r>
            <a:r>
              <a:rPr lang="de-DE" dirty="0" err="1" smtClean="0">
                <a:solidFill>
                  <a:srgbClr val="00A6D6"/>
                </a:solidFill>
              </a:rPr>
              <a:t>trees</a:t>
            </a:r>
            <a:endParaRPr lang="de-DE" dirty="0" smtClean="0">
              <a:solidFill>
                <a:srgbClr val="00A6D6"/>
              </a:solidFill>
            </a:endParaRPr>
          </a:p>
          <a:p>
            <a:r>
              <a:rPr lang="de-DE" dirty="0" err="1" smtClean="0">
                <a:solidFill>
                  <a:srgbClr val="00A6D6"/>
                </a:solidFill>
              </a:rPr>
              <a:t>Fibres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and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chemicals</a:t>
            </a:r>
            <a:r>
              <a:rPr lang="de-DE" dirty="0" smtClean="0">
                <a:solidFill>
                  <a:srgbClr val="00A6D6"/>
                </a:solidFill>
              </a:rPr>
              <a:t> for </a:t>
            </a:r>
            <a:r>
              <a:rPr lang="de-DE" dirty="0" err="1" smtClean="0">
                <a:solidFill>
                  <a:srgbClr val="00A6D6"/>
                </a:solidFill>
              </a:rPr>
              <a:t>biobased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asphalt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and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concrete</a:t>
            </a:r>
            <a:endParaRPr lang="de-DE" dirty="0" smtClean="0">
              <a:solidFill>
                <a:srgbClr val="00A6D6"/>
              </a:solidFill>
            </a:endParaRPr>
          </a:p>
          <a:p>
            <a:r>
              <a:rPr lang="de-DE" dirty="0" err="1" smtClean="0">
                <a:solidFill>
                  <a:srgbClr val="00A6D6"/>
                </a:solidFill>
              </a:rPr>
              <a:t>Mechanical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properties</a:t>
            </a:r>
            <a:r>
              <a:rPr lang="de-DE" dirty="0" smtClean="0">
                <a:solidFill>
                  <a:srgbClr val="00A6D6"/>
                </a:solidFill>
              </a:rPr>
              <a:t> of </a:t>
            </a:r>
            <a:r>
              <a:rPr lang="de-DE" dirty="0" err="1" smtClean="0">
                <a:solidFill>
                  <a:srgbClr val="00A6D6"/>
                </a:solidFill>
              </a:rPr>
              <a:t>connections</a:t>
            </a:r>
            <a:endParaRPr lang="de-DE" dirty="0" smtClean="0">
              <a:solidFill>
                <a:srgbClr val="00A6D6"/>
              </a:solidFill>
            </a:endParaRPr>
          </a:p>
          <a:p>
            <a:r>
              <a:rPr lang="de-DE" dirty="0" err="1" smtClean="0">
                <a:solidFill>
                  <a:srgbClr val="00A6D6"/>
                </a:solidFill>
              </a:rPr>
              <a:t>Strength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and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fatigue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models</a:t>
            </a:r>
            <a:endParaRPr lang="en-US" dirty="0">
              <a:solidFill>
                <a:srgbClr val="00A6D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0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317832" cy="393111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Mechanical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connections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95997" y="736425"/>
            <a:ext cx="3698286" cy="2802934"/>
            <a:chOff x="1795997" y="736425"/>
            <a:chExt cx="5477203" cy="3881985"/>
          </a:xfrm>
        </p:grpSpPr>
        <p:graphicFrame>
          <p:nvGraphicFramePr>
            <p:cNvPr id="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59452591"/>
                </p:ext>
              </p:extLst>
            </p:nvPr>
          </p:nvGraphicFramePr>
          <p:xfrm>
            <a:off x="1795997" y="736425"/>
            <a:ext cx="5477203" cy="3881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8" name="Arbeitsblatt" r:id="rId3" imgW="7505700" imgH="4667160" progId="Excel.Sheet.8">
                    <p:embed/>
                  </p:oleObj>
                </mc:Choice>
                <mc:Fallback>
                  <p:oleObj name="Arbeitsblatt" r:id="rId3" imgW="7505700" imgH="4667160" progId="Excel.Sheet.8">
                    <p:embed/>
                    <p:pic>
                      <p:nvPicPr>
                        <p:cNvPr id="4506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5997" y="736425"/>
                          <a:ext cx="5477203" cy="38819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9"/>
            <p:cNvGrpSpPr/>
            <p:nvPr/>
          </p:nvGrpSpPr>
          <p:grpSpPr>
            <a:xfrm>
              <a:off x="2770370" y="1254715"/>
              <a:ext cx="3239157" cy="2732109"/>
              <a:chOff x="2770370" y="1254715"/>
              <a:chExt cx="3239157" cy="2732109"/>
            </a:xfrm>
          </p:grpSpPr>
          <p:sp>
            <p:nvSpPr>
              <p:cNvPr id="7" name="Oval 4"/>
              <p:cNvSpPr>
                <a:spLocks noChangeArrowheads="1"/>
              </p:cNvSpPr>
              <p:nvPr/>
            </p:nvSpPr>
            <p:spPr bwMode="auto">
              <a:xfrm rot="19012680">
                <a:off x="2770370" y="2032228"/>
                <a:ext cx="3239157" cy="129037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ahom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ahom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ahom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ahom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de-DE" altLang="en-US">
                  <a:latin typeface="TUM Neue Helvetica 55 Regular" panose="020B0604020202020204" pitchFamily="34" charset="0"/>
                </a:endParaRPr>
              </a:p>
            </p:txBody>
          </p:sp>
          <p:sp>
            <p:nvSpPr>
              <p:cNvPr id="8" name="Line 5"/>
              <p:cNvSpPr>
                <a:spLocks noChangeShapeType="1"/>
              </p:cNvSpPr>
              <p:nvPr/>
            </p:nvSpPr>
            <p:spPr bwMode="auto">
              <a:xfrm flipV="1">
                <a:off x="3001425" y="1254715"/>
                <a:ext cx="2777043" cy="27321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>
                <a:off x="4004247" y="2207171"/>
                <a:ext cx="835767" cy="8974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78" y="2617076"/>
            <a:ext cx="4321182" cy="249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16921" y="3488403"/>
            <a:ext cx="29471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Wood material </a:t>
            </a:r>
            <a:r>
              <a:rPr lang="de-DE" dirty="0" err="1" smtClean="0"/>
              <a:t>strength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endParaRPr lang="de-DE" dirty="0" smtClean="0"/>
          </a:p>
          <a:p>
            <a:pPr algn="r"/>
            <a:r>
              <a:rPr lang="de-DE" dirty="0" smtClean="0"/>
              <a:t>Non-</a:t>
            </a:r>
            <a:r>
              <a:rPr lang="de-DE" dirty="0" err="1" smtClean="0"/>
              <a:t>destructive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predict</a:t>
            </a:r>
            <a:r>
              <a:rPr lang="de-DE" dirty="0" smtClean="0"/>
              <a:t> </a:t>
            </a:r>
            <a:r>
              <a:rPr lang="de-DE" dirty="0" err="1" smtClean="0"/>
              <a:t>engineering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4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de-DE" dirty="0" err="1"/>
              <a:t>Fibres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chemicals</a:t>
            </a:r>
            <a:r>
              <a:rPr lang="de-DE" dirty="0"/>
              <a:t> for </a:t>
            </a:r>
            <a:r>
              <a:rPr lang="de-DE" dirty="0" err="1"/>
              <a:t>biobased</a:t>
            </a:r>
            <a:r>
              <a:rPr lang="de-DE" dirty="0"/>
              <a:t> </a:t>
            </a:r>
            <a:r>
              <a:rPr lang="de-DE" dirty="0" err="1"/>
              <a:t>asphalt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concrete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 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01" y="1224914"/>
            <a:ext cx="2058076" cy="154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682" y="1224914"/>
            <a:ext cx="4514888" cy="160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01" y="2832734"/>
            <a:ext cx="1380043" cy="102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310" y="3172021"/>
            <a:ext cx="5765260" cy="137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12" y="3882708"/>
            <a:ext cx="1408132" cy="108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50420" y="4546402"/>
            <a:ext cx="5620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A6D6"/>
                </a:solidFill>
              </a:rPr>
              <a:t>Flow test after 24 hours: BR bitumen, BL5 (5% lignin), BL10 (10%), BWD (wood fibres)</a:t>
            </a:r>
            <a:endParaRPr lang="en-GB" sz="1400" dirty="0">
              <a:solidFill>
                <a:srgbClr val="00A6D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586225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Biobased</a:t>
            </a:r>
            <a:r>
              <a:rPr lang="de-DE" dirty="0"/>
              <a:t> </a:t>
            </a:r>
            <a:r>
              <a:rPr lang="de-DE" dirty="0" err="1"/>
              <a:t>Structures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Materials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7522" r="27378"/>
          <a:stretch/>
        </p:blipFill>
        <p:spPr>
          <a:xfrm>
            <a:off x="6269424" y="760824"/>
            <a:ext cx="2652770" cy="4382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841" y="3005404"/>
            <a:ext cx="4444711" cy="2138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283940"/>
            <a:ext cx="16474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Connections </a:t>
            </a:r>
            <a:r>
              <a:rPr lang="de-DE" sz="1600" dirty="0" err="1" smtClean="0">
                <a:solidFill>
                  <a:schemeClr val="bg1"/>
                </a:solidFill>
              </a:rPr>
              <a:t>with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bamboo</a:t>
            </a:r>
            <a:r>
              <a:rPr lang="de-DE" sz="1600" dirty="0" smtClean="0">
                <a:solidFill>
                  <a:schemeClr val="bg1"/>
                </a:solidFill>
              </a:rPr>
              <a:t>.</a:t>
            </a:r>
          </a:p>
          <a:p>
            <a:endParaRPr lang="de-DE" sz="1600" dirty="0" smtClean="0">
              <a:solidFill>
                <a:schemeClr val="bg1"/>
              </a:solidFill>
            </a:endParaRPr>
          </a:p>
          <a:p>
            <a:r>
              <a:rPr lang="de-DE" sz="1600" dirty="0" smtClean="0">
                <a:solidFill>
                  <a:schemeClr val="bg1"/>
                </a:solidFill>
              </a:rPr>
              <a:t>Analysis of </a:t>
            </a:r>
            <a:r>
              <a:rPr lang="de-DE" sz="1600" dirty="0" err="1" smtClean="0">
                <a:solidFill>
                  <a:schemeClr val="bg1"/>
                </a:solidFill>
              </a:rPr>
              <a:t>failure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modes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with</a:t>
            </a:r>
            <a:r>
              <a:rPr lang="de-DE" sz="1600" dirty="0" smtClean="0">
                <a:solidFill>
                  <a:schemeClr val="bg1"/>
                </a:solidFill>
              </a:rPr>
              <a:t> VHSS </a:t>
            </a:r>
            <a:r>
              <a:rPr lang="de-DE" sz="1600" dirty="0" err="1" smtClean="0">
                <a:solidFill>
                  <a:schemeClr val="bg1"/>
                </a:solidFill>
              </a:rPr>
              <a:t>and</a:t>
            </a:r>
            <a:r>
              <a:rPr lang="de-DE" sz="1600" dirty="0" smtClean="0">
                <a:solidFill>
                  <a:schemeClr val="bg1"/>
                </a:solidFill>
              </a:rPr>
              <a:t> UHSS - </a:t>
            </a:r>
            <a:r>
              <a:rPr lang="de-DE" sz="1600" dirty="0" err="1" smtClean="0">
                <a:solidFill>
                  <a:schemeClr val="bg1"/>
                </a:solidFill>
              </a:rPr>
              <a:t>Very</a:t>
            </a:r>
            <a:r>
              <a:rPr lang="de-DE" sz="1600" dirty="0" smtClean="0">
                <a:solidFill>
                  <a:schemeClr val="bg1"/>
                </a:solidFill>
              </a:rPr>
              <a:t> / Ultra High </a:t>
            </a:r>
            <a:r>
              <a:rPr lang="de-DE" sz="1600" dirty="0" err="1" smtClean="0">
                <a:solidFill>
                  <a:schemeClr val="bg1"/>
                </a:solidFill>
              </a:rPr>
              <a:t>Strength</a:t>
            </a:r>
            <a:r>
              <a:rPr lang="de-DE" sz="1600" dirty="0" smtClean="0">
                <a:solidFill>
                  <a:schemeClr val="bg1"/>
                </a:solidFill>
              </a:rPr>
              <a:t> Steels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16E5743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819" y="760824"/>
            <a:ext cx="2868159" cy="21511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2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Structural </a:t>
            </a:r>
            <a:r>
              <a:rPr lang="de-DE" dirty="0"/>
              <a:t>design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err="1">
                <a:solidFill>
                  <a:srgbClr val="00A6D6"/>
                </a:solidFill>
              </a:rPr>
              <a:t>Hydraulic</a:t>
            </a:r>
            <a:r>
              <a:rPr lang="de-DE" dirty="0">
                <a:solidFill>
                  <a:srgbClr val="00A6D6"/>
                </a:solidFill>
              </a:rPr>
              <a:t> </a:t>
            </a:r>
            <a:r>
              <a:rPr lang="de-DE" dirty="0" err="1">
                <a:solidFill>
                  <a:srgbClr val="00A6D6"/>
                </a:solidFill>
              </a:rPr>
              <a:t>structures</a:t>
            </a:r>
            <a:r>
              <a:rPr lang="de-DE" dirty="0">
                <a:solidFill>
                  <a:srgbClr val="00A6D6"/>
                </a:solidFill>
              </a:rPr>
              <a:t> </a:t>
            </a:r>
            <a:r>
              <a:rPr lang="de-DE" dirty="0" smtClean="0">
                <a:solidFill>
                  <a:srgbClr val="00A6D6"/>
                </a:solidFill>
              </a:rPr>
              <a:t>/ Bridges / Road </a:t>
            </a:r>
            <a:r>
              <a:rPr lang="de-DE" dirty="0" err="1" smtClean="0">
                <a:solidFill>
                  <a:srgbClr val="00A6D6"/>
                </a:solidFill>
              </a:rPr>
              <a:t>structures</a:t>
            </a:r>
            <a:endParaRPr lang="de-DE" dirty="0">
              <a:solidFill>
                <a:srgbClr val="00A6D6"/>
              </a:solidFill>
            </a:endParaRPr>
          </a:p>
          <a:p>
            <a:r>
              <a:rPr lang="de-DE" dirty="0" smtClean="0">
                <a:solidFill>
                  <a:srgbClr val="00A6D6"/>
                </a:solidFill>
              </a:rPr>
              <a:t>Multi-</a:t>
            </a:r>
            <a:r>
              <a:rPr lang="de-DE" dirty="0" err="1" smtClean="0">
                <a:solidFill>
                  <a:srgbClr val="00A6D6"/>
                </a:solidFill>
              </a:rPr>
              <a:t>storey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timber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buildings</a:t>
            </a:r>
            <a:endParaRPr lang="de-DE" dirty="0" smtClean="0">
              <a:solidFill>
                <a:srgbClr val="00A6D6"/>
              </a:solidFill>
            </a:endParaRPr>
          </a:p>
          <a:p>
            <a:endParaRPr lang="de-DE" dirty="0">
              <a:solidFill>
                <a:srgbClr val="00A6D6"/>
              </a:solidFill>
            </a:endParaRPr>
          </a:p>
          <a:p>
            <a:r>
              <a:rPr lang="de-DE" dirty="0" smtClean="0">
                <a:solidFill>
                  <a:srgbClr val="00A6D6"/>
                </a:solidFill>
              </a:rPr>
              <a:t>Service </a:t>
            </a:r>
            <a:r>
              <a:rPr lang="de-DE" dirty="0" err="1" smtClean="0">
                <a:solidFill>
                  <a:srgbClr val="00A6D6"/>
                </a:solidFill>
              </a:rPr>
              <a:t>life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modelling</a:t>
            </a:r>
            <a:endParaRPr lang="de-DE" dirty="0">
              <a:solidFill>
                <a:srgbClr val="00A6D6"/>
              </a:solidFill>
            </a:endParaRPr>
          </a:p>
          <a:p>
            <a:r>
              <a:rPr lang="de-DE" dirty="0" err="1" smtClean="0">
                <a:solidFill>
                  <a:srgbClr val="00A6D6"/>
                </a:solidFill>
              </a:rPr>
              <a:t>Earthquakes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A6D6"/>
                </a:solidFill>
              </a:rPr>
              <a:t>Fatigue</a:t>
            </a:r>
            <a:r>
              <a:rPr lang="de-DE" dirty="0" smtClean="0">
                <a:solidFill>
                  <a:srgbClr val="00A6D6"/>
                </a:solidFill>
              </a:rPr>
              <a:t> </a:t>
            </a:r>
            <a:r>
              <a:rPr lang="de-DE" dirty="0" err="1" smtClean="0">
                <a:solidFill>
                  <a:srgbClr val="00A6D6"/>
                </a:solidFill>
              </a:rPr>
              <a:t>models</a:t>
            </a:r>
            <a:endParaRPr lang="en-US" dirty="0">
              <a:solidFill>
                <a:srgbClr val="00A6D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524" y="2733210"/>
            <a:ext cx="3531476" cy="241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44"/>
          <a:stretch/>
        </p:blipFill>
        <p:spPr bwMode="auto">
          <a:xfrm>
            <a:off x="6902742" y="3380054"/>
            <a:ext cx="1514293" cy="170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8"/>
          <a:stretch/>
        </p:blipFill>
        <p:spPr bwMode="auto">
          <a:xfrm>
            <a:off x="7659889" y="2063789"/>
            <a:ext cx="1480077" cy="16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811619" y="226411"/>
            <a:ext cx="72171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altLang="nl-NL" sz="2400" b="1" dirty="0" smtClean="0">
                <a:solidFill>
                  <a:srgbClr val="00A6D6"/>
                </a:solidFill>
              </a:rPr>
              <a:t>Hydraulic works / Bridges / Road structures</a:t>
            </a:r>
            <a:endParaRPr lang="en-GB" altLang="nl-NL" sz="1050" b="1" dirty="0">
              <a:solidFill>
                <a:srgbClr val="00A6D6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-1" y="926043"/>
            <a:ext cx="1811619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</a:pPr>
            <a:endParaRPr lang="nl-NL" altLang="nl-NL" sz="900" b="1" dirty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0" hangingPunct="0"/>
            <a:r>
              <a:rPr lang="en-GB" altLang="nl-NL" sz="1500" dirty="0">
                <a:solidFill>
                  <a:schemeClr val="bg1"/>
                </a:solidFill>
                <a:ea typeface="ＭＳ Ｐゴシック" pitchFamily="34" charset="-128"/>
              </a:rPr>
              <a:t>Tropical hardwoods </a:t>
            </a:r>
            <a:r>
              <a:rPr lang="en-GB" altLang="nl-NL" sz="1500" dirty="0" smtClean="0">
                <a:solidFill>
                  <a:schemeClr val="bg1"/>
                </a:solidFill>
                <a:ea typeface="ＭＳ Ｐゴシック" pitchFamily="34" charset="-128"/>
              </a:rPr>
              <a:t>high </a:t>
            </a:r>
            <a:r>
              <a:rPr lang="en-GB" altLang="nl-NL" sz="1500" dirty="0">
                <a:solidFill>
                  <a:schemeClr val="bg1"/>
                </a:solidFill>
                <a:ea typeface="ＭＳ Ｐゴシック" pitchFamily="34" charset="-128"/>
              </a:rPr>
              <a:t>strength and </a:t>
            </a:r>
            <a:r>
              <a:rPr lang="en-GB" altLang="nl-NL" sz="1500" dirty="0" smtClean="0">
                <a:solidFill>
                  <a:schemeClr val="bg1"/>
                </a:solidFill>
                <a:ea typeface="ＭＳ Ｐゴシック" pitchFamily="34" charset="-128"/>
              </a:rPr>
              <a:t>durability.</a:t>
            </a:r>
            <a:endParaRPr lang="en-GB" altLang="nl-NL" sz="1500" dirty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0" hangingPunct="0"/>
            <a:endParaRPr lang="en-GB" altLang="nl-NL" sz="15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0" hangingPunct="0"/>
            <a:r>
              <a:rPr lang="en-GB" altLang="nl-NL" sz="1500" dirty="0" smtClean="0">
                <a:solidFill>
                  <a:schemeClr val="bg1"/>
                </a:solidFill>
                <a:ea typeface="ＭＳ Ｐゴシック" pitchFamily="34" charset="-128"/>
              </a:rPr>
              <a:t>Mechanical </a:t>
            </a:r>
            <a:r>
              <a:rPr lang="en-GB" altLang="nl-NL" sz="1500" dirty="0">
                <a:solidFill>
                  <a:schemeClr val="bg1"/>
                </a:solidFill>
                <a:ea typeface="ＭＳ Ｐゴシック" pitchFamily="34" charset="-128"/>
              </a:rPr>
              <a:t>properties </a:t>
            </a:r>
            <a:r>
              <a:rPr lang="en-GB" altLang="nl-NL" sz="1500" dirty="0" smtClean="0">
                <a:solidFill>
                  <a:schemeClr val="bg1"/>
                </a:solidFill>
                <a:ea typeface="ＭＳ Ｐゴシック" pitchFamily="34" charset="-128"/>
              </a:rPr>
              <a:t>+ </a:t>
            </a:r>
          </a:p>
          <a:p>
            <a:pPr eaLnBrk="0" hangingPunct="0"/>
            <a:endParaRPr lang="en-GB" altLang="nl-NL" sz="1500" dirty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0" hangingPunct="0"/>
            <a:r>
              <a:rPr lang="en-GB" altLang="nl-NL" sz="1500" dirty="0" smtClean="0">
                <a:solidFill>
                  <a:schemeClr val="bg1"/>
                </a:solidFill>
                <a:ea typeface="ＭＳ Ｐゴシック" pitchFamily="34" charset="-128"/>
              </a:rPr>
              <a:t>(Non-) destructive testing</a:t>
            </a:r>
          </a:p>
          <a:p>
            <a:pPr eaLnBrk="0" hangingPunct="0"/>
            <a:endParaRPr lang="en-GB" altLang="nl-NL" sz="1500" dirty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0" hangingPunct="0"/>
            <a:r>
              <a:rPr lang="en-GB" altLang="nl-NL" sz="1500" dirty="0" smtClean="0">
                <a:solidFill>
                  <a:schemeClr val="bg1"/>
                </a:solidFill>
                <a:ea typeface="ＭＳ Ｐゴシック" pitchFamily="34" charset="-128"/>
              </a:rPr>
              <a:t>FEM-Modelling</a:t>
            </a:r>
            <a:r>
              <a:rPr lang="nl-NL" altLang="nl-NL" sz="1200" dirty="0">
                <a:solidFill>
                  <a:schemeClr val="bg1"/>
                </a:solidFill>
                <a:ea typeface="ＭＳ Ｐゴシック" pitchFamily="34" charset="-128"/>
              </a:rPr>
              <a:t>	</a:t>
            </a:r>
          </a:p>
          <a:p>
            <a:pPr marL="342900" indent="-342900" eaLnBrk="0" hangingPunct="0"/>
            <a:endParaRPr lang="nl-NL" altLang="nl-NL" sz="12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23" y="635671"/>
            <a:ext cx="3128552" cy="207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95"/>
          <a:stretch/>
        </p:blipFill>
        <p:spPr bwMode="auto">
          <a:xfrm>
            <a:off x="4940171" y="635671"/>
            <a:ext cx="1907196" cy="444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AM04bu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4623" y="2735118"/>
            <a:ext cx="3128552" cy="2346414"/>
          </a:xfrm>
          <a:prstGeom prst="rect">
            <a:avLst/>
          </a:prstGeom>
        </p:spPr>
      </p:pic>
      <p:pic>
        <p:nvPicPr>
          <p:cNvPr id="9" name="Afbeelding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3" r="17900"/>
          <a:stretch/>
        </p:blipFill>
        <p:spPr bwMode="auto">
          <a:xfrm>
            <a:off x="6900714" y="688076"/>
            <a:ext cx="2243286" cy="163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Steel </a:t>
            </a:r>
            <a:r>
              <a:rPr lang="nl-NL" sz="1200" b="1" dirty="0" err="1" smtClean="0">
                <a:solidFill>
                  <a:schemeClr val="bg1"/>
                </a:solidFill>
              </a:rPr>
              <a:t>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Timber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3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98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</TotalTime>
  <Words>462</Words>
  <Application>Microsoft Office PowerPoint</Application>
  <PresentationFormat>On-screen Show (16:9)</PresentationFormat>
  <Paragraphs>109</Paragraphs>
  <Slides>18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ＭＳ Ｐゴシック</vt:lpstr>
      <vt:lpstr>Arial</vt:lpstr>
      <vt:lpstr>Calibri</vt:lpstr>
      <vt:lpstr>Tahoma</vt:lpstr>
      <vt:lpstr>Times</vt:lpstr>
      <vt:lpstr>Times New Roman</vt:lpstr>
      <vt:lpstr>TimesNewRomanPSMT</vt:lpstr>
      <vt:lpstr>TUM Neue Helvetica 55 Regular</vt:lpstr>
      <vt:lpstr>Office Theme</vt:lpstr>
      <vt:lpstr>Custom Design</vt:lpstr>
      <vt:lpstr>Arbeitsblatt</vt:lpstr>
      <vt:lpstr>Biobased Structures and Materials</vt:lpstr>
      <vt:lpstr>PowerPoint Presentation</vt:lpstr>
      <vt:lpstr>Biobased Structures and Materials</vt:lpstr>
      <vt:lpstr>Materials´ properties and connections</vt:lpstr>
      <vt:lpstr>Mechanical properties and connections</vt:lpstr>
      <vt:lpstr>Fibres and chemicals for biobased asphalt and concrete  </vt:lpstr>
      <vt:lpstr>Biobased Structures and Materials</vt:lpstr>
      <vt:lpstr>Structural design and engineering</vt:lpstr>
      <vt:lpstr>PowerPoint Presentation</vt:lpstr>
      <vt:lpstr>High-rise buildings using biomaterials </vt:lpstr>
      <vt:lpstr>PowerPoint Presentation</vt:lpstr>
      <vt:lpstr>PowerPoint Presentation</vt:lpstr>
      <vt:lpstr>PowerPoint Presentation</vt:lpstr>
      <vt:lpstr>Building with nature</vt:lpstr>
      <vt:lpstr>PowerPoint Presentation</vt:lpstr>
      <vt:lpstr>Vertical forests</vt:lpstr>
      <vt:lpstr>Self growing structures</vt:lpstr>
      <vt:lpstr>The future of cities…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</dc:creator>
  <cp:lastModifiedBy>Wolfgang Gard - CITG</cp:lastModifiedBy>
  <cp:revision>89</cp:revision>
  <dcterms:created xsi:type="dcterms:W3CDTF">2015-07-09T11:57:30Z</dcterms:created>
  <dcterms:modified xsi:type="dcterms:W3CDTF">2019-09-02T05:50:20Z</dcterms:modified>
</cp:coreProperties>
</file>