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0"/>
  </p:notesMasterIdLst>
  <p:handoutMasterIdLst>
    <p:handoutMasterId r:id="rId21"/>
  </p:handoutMasterIdLst>
  <p:sldIdLst>
    <p:sldId id="256" r:id="rId3"/>
    <p:sldId id="266" r:id="rId4"/>
    <p:sldId id="287" r:id="rId5"/>
    <p:sldId id="271" r:id="rId6"/>
    <p:sldId id="279" r:id="rId7"/>
    <p:sldId id="278" r:id="rId8"/>
    <p:sldId id="273" r:id="rId9"/>
    <p:sldId id="274" r:id="rId10"/>
    <p:sldId id="275" r:id="rId11"/>
    <p:sldId id="276" r:id="rId12"/>
    <p:sldId id="277" r:id="rId13"/>
    <p:sldId id="285" r:id="rId14"/>
    <p:sldId id="269" r:id="rId15"/>
    <p:sldId id="286" r:id="rId16"/>
    <p:sldId id="282" r:id="rId17"/>
    <p:sldId id="290" r:id="rId18"/>
    <p:sldId id="291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A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92" autoAdjust="0"/>
    <p:restoredTop sz="96682" autoAdjust="0"/>
  </p:normalViewPr>
  <p:slideViewPr>
    <p:cSldViewPr snapToGrid="0" snapToObjects="1">
      <p:cViewPr>
        <p:scale>
          <a:sx n="150" d="100"/>
          <a:sy n="150" d="100"/>
        </p:scale>
        <p:origin x="1170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E3B3E-782A-9745-8E84-372F7B6771BF}" type="datetimeFigureOut">
              <a:rPr lang="en-US" smtClean="0"/>
              <a:t>9/2/2019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71C0A-6FC9-E54E-92BE-11816E6C8A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606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21B4F-18C5-41A9-93B7-F995275A085D}" type="datetimeFigureOut">
              <a:rPr lang="en-GB" smtClean="0"/>
              <a:t>02/09/2019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BDA77-17C6-4732-99D7-725ECC1431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93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2192" y="617247"/>
            <a:ext cx="7265534" cy="2229538"/>
          </a:xfrm>
        </p:spPr>
        <p:txBody>
          <a:bodyPr>
            <a:noAutofit/>
          </a:bodyPr>
          <a:lstStyle>
            <a:lvl1pPr algn="l">
              <a:defRPr sz="7200">
                <a:solidFill>
                  <a:srgbClr val="00A6D6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2192" y="3203297"/>
            <a:ext cx="7067378" cy="10258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834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74336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34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" name="Afbeelding 2" descr="TUDelft_LogoZWAR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46" y="4663753"/>
            <a:ext cx="1104294" cy="323006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3990281" y="41865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058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62A2416-1570-3849-86F9-07F78746E1B2}" type="datetimeFigureOut">
              <a:rPr lang="en-US" smtClean="0"/>
              <a:t>9/2/2019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832CF66-B496-874C-8E08-71A5E0622B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53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9144000" cy="51434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05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emf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63106" y="205979"/>
            <a:ext cx="710646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3106" y="1200150"/>
            <a:ext cx="7106464" cy="3486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8" name="Picture 3" descr="TU_P5#white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4" y="4581184"/>
            <a:ext cx="1368883" cy="632424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28"/>
          <p:cNvSpPr>
            <a:spLocks noChangeArrowheads="1"/>
          </p:cNvSpPr>
          <p:nvPr userDrawn="1"/>
        </p:nvSpPr>
        <p:spPr bwMode="auto">
          <a:xfrm>
            <a:off x="0" y="0"/>
            <a:ext cx="1576384" cy="514900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>
              <a:latin typeface="Tahoma" pitchFamily="34" charset="0"/>
            </a:endParaRPr>
          </a:p>
        </p:txBody>
      </p:sp>
      <p:pic>
        <p:nvPicPr>
          <p:cNvPr id="11" name="Picture 3" descr="TU_P5#white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4" y="4389330"/>
            <a:ext cx="1368883" cy="84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4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72404" y="205979"/>
            <a:ext cx="709051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404" y="1200150"/>
            <a:ext cx="7090513" cy="3615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Afbeelding 8" descr="TUDelft_LogoZWART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24" y="4515071"/>
            <a:ext cx="1104294" cy="43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4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hyperlink" Target="https://www.tudelft.nl/en/ceg/about-faculty/departments/engineering-structures/sections-labs/concrete-structures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hyperlink" Target="https://www.tudelft.nl/en/ceg/about-faculty/departments/engineering-structures/sections-labs/concrete-structures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0240" y="505504"/>
            <a:ext cx="6577959" cy="2194834"/>
          </a:xfrm>
        </p:spPr>
        <p:txBody>
          <a:bodyPr>
            <a:normAutofit fontScale="90000"/>
          </a:bodyPr>
          <a:lstStyle/>
          <a:p>
            <a:pPr algn="l"/>
            <a:r>
              <a:rPr lang="en-US" sz="8800" dirty="0" smtClean="0"/>
              <a:t>Concrete Structures</a:t>
            </a:r>
            <a:endParaRPr lang="en-US" sz="8800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0240" y="2914650"/>
            <a:ext cx="5892160" cy="1314450"/>
          </a:xfrm>
        </p:spPr>
        <p:txBody>
          <a:bodyPr/>
          <a:lstStyle/>
          <a:p>
            <a:pPr algn="l"/>
            <a:r>
              <a:rPr lang="en-US" i="1" dirty="0" smtClean="0"/>
              <a:t>Your future specialization?</a:t>
            </a:r>
            <a:endParaRPr lang="en-US" i="1" dirty="0"/>
          </a:p>
        </p:txBody>
      </p:sp>
      <p:sp>
        <p:nvSpPr>
          <p:cNvPr id="5" name="Rectangle 4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smtClean="0">
                <a:solidFill>
                  <a:schemeClr val="bg1"/>
                </a:solidFill>
              </a:rPr>
              <a:t>Concrete </a:t>
            </a:r>
            <a:r>
              <a:rPr lang="nl-NL" sz="1200" b="1" dirty="0" err="1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95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Be a code developer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>
                <a:solidFill>
                  <a:schemeClr val="bg1"/>
                </a:solidFill>
              </a:rPr>
              <a:t>Concrete </a:t>
            </a:r>
            <a:r>
              <a:rPr lang="nl-NL" sz="1200" b="1" dirty="0" err="1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  <p:pic>
        <p:nvPicPr>
          <p:cNvPr id="9" name="Picture 8" descr="K:\se\CONCRETE STRUCTURES\4-Exposure and Activities\Introductiedag - final\IMG_391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7" b="10937"/>
          <a:stretch/>
        </p:blipFill>
        <p:spPr bwMode="auto">
          <a:xfrm>
            <a:off x="1763106" y="1753437"/>
            <a:ext cx="6051951" cy="32524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861" y="844705"/>
            <a:ext cx="809625" cy="1079500"/>
          </a:xfrm>
          <a:prstGeom prst="rect">
            <a:avLst/>
          </a:prstGeom>
        </p:spPr>
      </p:pic>
      <p:pic>
        <p:nvPicPr>
          <p:cNvPr id="13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5901" r="15350" b="21651"/>
          <a:stretch>
            <a:fillRect/>
          </a:stretch>
        </p:blipFill>
        <p:spPr bwMode="auto">
          <a:xfrm>
            <a:off x="6548010" y="2235652"/>
            <a:ext cx="2480056" cy="1967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763106" y="1200150"/>
            <a:ext cx="7106464" cy="34861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i="1" dirty="0" smtClean="0"/>
              <a:t>Is the structure safe?</a:t>
            </a:r>
            <a:endParaRPr lang="en-GB" sz="2000" i="1" dirty="0"/>
          </a:p>
        </p:txBody>
      </p:sp>
      <p:pic>
        <p:nvPicPr>
          <p:cNvPr id="8" name="Picture 7" descr="D:\yuguangyang\sonja\photos\New folder\eva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679" y="844705"/>
            <a:ext cx="878571" cy="107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396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>
                <a:solidFill>
                  <a:schemeClr val="bg1"/>
                </a:solidFill>
              </a:rPr>
              <a:t>Concrete </a:t>
            </a:r>
            <a:r>
              <a:rPr lang="nl-NL" sz="1200" b="1" dirty="0" err="1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i="1" dirty="0" smtClean="0"/>
          </a:p>
          <a:p>
            <a:r>
              <a:rPr lang="en-GB" i="1" dirty="0" smtClean="0"/>
              <a:t>Do we know everything about concrete structures?</a:t>
            </a:r>
            <a:endParaRPr lang="en-GB" i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63106" y="205979"/>
            <a:ext cx="7106464" cy="85725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Why would you choose</a:t>
            </a:r>
            <a:br>
              <a:rPr lang="en-US" sz="3200" dirty="0" smtClean="0"/>
            </a:br>
            <a:r>
              <a:rPr lang="en-US" sz="3200" dirty="0" smtClean="0"/>
              <a:t>Concrete Structures???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2942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K:\se\CONCRETE STRUCTURES\4-Exposure and Activities\Introductiedag 2018 - final\IMG_73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9"/>
          <a:stretch/>
        </p:blipFill>
        <p:spPr bwMode="auto">
          <a:xfrm>
            <a:off x="2215950" y="1063229"/>
            <a:ext cx="6480000" cy="408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 smtClean="0"/>
              <a:t>Three research lines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>
                <a:solidFill>
                  <a:schemeClr val="bg1"/>
                </a:solidFill>
              </a:rPr>
              <a:t>Concrete </a:t>
            </a:r>
            <a:r>
              <a:rPr lang="nl-NL" sz="1200" b="1" dirty="0" err="1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763106" y="1200150"/>
            <a:ext cx="7106464" cy="34861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i="1" dirty="0" smtClean="0"/>
              <a:t>       Assessment of existing structures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47308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 smtClean="0"/>
              <a:t>Three research lines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>
                <a:solidFill>
                  <a:schemeClr val="bg1"/>
                </a:solidFill>
              </a:rPr>
              <a:t>Concrete </a:t>
            </a:r>
            <a:r>
              <a:rPr lang="nl-NL" sz="1200" b="1" dirty="0" err="1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763106" y="1200150"/>
            <a:ext cx="7106464" cy="34861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i="1" dirty="0" smtClean="0"/>
              <a:t>Upscaling new concrete types</a:t>
            </a:r>
            <a:endParaRPr lang="en-GB" sz="2000" i="1" dirty="0"/>
          </a:p>
        </p:txBody>
      </p:sp>
      <p:pic>
        <p:nvPicPr>
          <p:cNvPr id="14" name="Picture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477" y="1621790"/>
            <a:ext cx="5607354" cy="33090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665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K:\se\CONCRETE STRUCTURES\4-Exposure and Activities\Introductiedag 2018 - final\_JSP35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382" y="1074804"/>
            <a:ext cx="6115391" cy="406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 smtClean="0"/>
              <a:t>Three research lines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>
                <a:solidFill>
                  <a:schemeClr val="bg1"/>
                </a:solidFill>
              </a:rPr>
              <a:t>Concrete </a:t>
            </a:r>
            <a:r>
              <a:rPr lang="nl-NL" sz="1200" b="1" dirty="0" err="1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763106" y="1200150"/>
            <a:ext cx="7106464" cy="34861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i="1" dirty="0" smtClean="0">
                <a:solidFill>
                  <a:schemeClr val="bg1"/>
                </a:solidFill>
              </a:rPr>
              <a:t>      Monitoring</a:t>
            </a:r>
            <a:endParaRPr lang="en-GB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87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>
                <a:solidFill>
                  <a:schemeClr val="bg1"/>
                </a:solidFill>
              </a:rPr>
              <a:t>Concrete </a:t>
            </a:r>
            <a:r>
              <a:rPr lang="nl-NL" sz="1200" b="1" dirty="0" err="1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i="1" dirty="0" smtClean="0"/>
              <a:t>Your </a:t>
            </a:r>
            <a:r>
              <a:rPr lang="en-GB" i="1" dirty="0" smtClean="0"/>
              <a:t>MSc thesis can help fill the gaps in knowledge</a:t>
            </a:r>
          </a:p>
          <a:p>
            <a:endParaRPr lang="en-GB" i="1" dirty="0" smtClean="0"/>
          </a:p>
          <a:p>
            <a:pPr marL="0" indent="0">
              <a:buNone/>
            </a:pPr>
            <a:r>
              <a:rPr lang="en-GB" sz="1800" i="1" dirty="0" smtClean="0">
                <a:solidFill>
                  <a:srgbClr val="0000FF"/>
                </a:solidFill>
              </a:rPr>
              <a:t>	…experiments</a:t>
            </a:r>
          </a:p>
          <a:p>
            <a:pPr marL="0" indent="0">
              <a:buNone/>
            </a:pPr>
            <a:r>
              <a:rPr lang="en-GB" sz="1800" i="1" dirty="0" smtClean="0">
                <a:solidFill>
                  <a:srgbClr val="0000FF"/>
                </a:solidFill>
              </a:rPr>
              <a:t>	</a:t>
            </a:r>
            <a:r>
              <a:rPr lang="en-GB" sz="1800" i="1" dirty="0" smtClean="0">
                <a:solidFill>
                  <a:srgbClr val="0000FF"/>
                </a:solidFill>
              </a:rPr>
              <a:t>…modelling</a:t>
            </a:r>
            <a:endParaRPr lang="en-GB" sz="1800" i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GB" sz="1800" i="1" dirty="0" smtClean="0">
                <a:solidFill>
                  <a:srgbClr val="0000FF"/>
                </a:solidFill>
              </a:rPr>
              <a:t>	…design</a:t>
            </a:r>
          </a:p>
          <a:p>
            <a:pPr marL="0" indent="0">
              <a:buNone/>
            </a:pPr>
            <a:endParaRPr lang="en-GB" i="1" dirty="0"/>
          </a:p>
        </p:txBody>
      </p:sp>
      <p:pic>
        <p:nvPicPr>
          <p:cNvPr id="5" name="Picture 2" descr="K:\se\CONCRETE STRUCTURES\4-Exposure and Activities\Introductiedag 2018 - final\Silke Geopolym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145" y="1998235"/>
            <a:ext cx="3891578" cy="259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63106" y="205979"/>
            <a:ext cx="7106464" cy="85725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Why would you choose</a:t>
            </a:r>
            <a:br>
              <a:rPr lang="en-US" sz="3200" dirty="0" smtClean="0"/>
            </a:br>
            <a:r>
              <a:rPr lang="en-US" sz="3200" dirty="0" smtClean="0"/>
              <a:t>Concrete Structures???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6837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2" b="18434"/>
          <a:stretch/>
        </p:blipFill>
        <p:spPr bwMode="auto">
          <a:xfrm>
            <a:off x="5463416" y="2973365"/>
            <a:ext cx="3680584" cy="2170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>
                <a:solidFill>
                  <a:schemeClr val="bg1"/>
                </a:solidFill>
              </a:rPr>
              <a:t>Concrete </a:t>
            </a:r>
            <a:r>
              <a:rPr lang="nl-NL" sz="1200" b="1" dirty="0" err="1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  <p:pic>
        <p:nvPicPr>
          <p:cNvPr id="10242" name="Picture 2" descr="D:\mlukovic\Desktop\Albert Reitsema\Poster\japa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33"/>
          <a:stretch/>
        </p:blipFill>
        <p:spPr bwMode="auto">
          <a:xfrm>
            <a:off x="-727840" y="2973365"/>
            <a:ext cx="4489450" cy="217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O:\2017 fib Symposium\Presentations Screens\Project presentations\Website photos\Sea Lock IJmuide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4"/>
          <a:stretch/>
        </p:blipFill>
        <p:spPr bwMode="auto">
          <a:xfrm>
            <a:off x="5463415" y="0"/>
            <a:ext cx="3680585" cy="297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:\mlukovic\Desktop\CS - material\Website\START P&amp;M\Step 1 - First page\Lentloper smaller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" r="14884"/>
          <a:stretch/>
        </p:blipFill>
        <p:spPr bwMode="auto">
          <a:xfrm>
            <a:off x="-727840" y="0"/>
            <a:ext cx="4489450" cy="297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D:\mlukovic\Dropbox\Cement Blog\Blog 4\1WTC_Credit-Michael-Mahesh-PANYNJ-1024x67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2" t="1429" r="42099"/>
          <a:stretch/>
        </p:blipFill>
        <p:spPr bwMode="auto">
          <a:xfrm>
            <a:off x="3761610" y="-1381"/>
            <a:ext cx="1722936" cy="51448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2473" y="2544743"/>
            <a:ext cx="5552094" cy="857250"/>
          </a:xfrm>
          <a:solidFill>
            <a:schemeClr val="bg1">
              <a:alpha val="77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More information</a:t>
            </a:r>
            <a:r>
              <a:rPr lang="en-US" sz="3200" b="1" dirty="0" smtClean="0">
                <a:solidFill>
                  <a:schemeClr val="tx1"/>
                </a:solidFill>
              </a:rPr>
              <a:t>?</a:t>
            </a:r>
            <a:br>
              <a:rPr lang="en-US" sz="3200" b="1" dirty="0" smtClean="0">
                <a:solidFill>
                  <a:schemeClr val="tx1"/>
                </a:solidFill>
              </a:rPr>
            </a:b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800" b="1" dirty="0">
                <a:solidFill>
                  <a:schemeClr val="tx1"/>
                </a:solidFill>
                <a:hlinkClick r:id="rId7"/>
              </a:rPr>
              <a:t>https://</a:t>
            </a:r>
            <a:r>
              <a:rPr lang="en-US" sz="800" b="1" dirty="0" err="1">
                <a:solidFill>
                  <a:schemeClr val="tx1"/>
                </a:solidFill>
                <a:hlinkClick r:id="rId7"/>
              </a:rPr>
              <a:t>www.tudelft.nl</a:t>
            </a:r>
            <a:r>
              <a:rPr lang="en-US" sz="800" b="1" dirty="0">
                <a:solidFill>
                  <a:schemeClr val="tx1"/>
                </a:solidFill>
                <a:hlinkClick r:id="rId7"/>
              </a:rPr>
              <a:t>/</a:t>
            </a:r>
            <a:r>
              <a:rPr lang="en-US" sz="800" b="1" dirty="0" err="1">
                <a:solidFill>
                  <a:schemeClr val="tx1"/>
                </a:solidFill>
                <a:hlinkClick r:id="rId7"/>
              </a:rPr>
              <a:t>en</a:t>
            </a:r>
            <a:r>
              <a:rPr lang="en-US" sz="800" b="1" dirty="0">
                <a:solidFill>
                  <a:schemeClr val="tx1"/>
                </a:solidFill>
                <a:hlinkClick r:id="rId7"/>
              </a:rPr>
              <a:t>/</a:t>
            </a:r>
            <a:r>
              <a:rPr lang="en-US" sz="800" b="1" dirty="0" err="1">
                <a:solidFill>
                  <a:schemeClr val="tx1"/>
                </a:solidFill>
                <a:hlinkClick r:id="rId7"/>
              </a:rPr>
              <a:t>ceg</a:t>
            </a:r>
            <a:r>
              <a:rPr lang="en-US" sz="800" b="1" dirty="0">
                <a:solidFill>
                  <a:schemeClr val="tx1"/>
                </a:solidFill>
                <a:hlinkClick r:id="rId7"/>
              </a:rPr>
              <a:t>/about-faculty/departments/engineering-structures/sections-labs/concrete-structures</a:t>
            </a:r>
            <a:r>
              <a:rPr lang="en-US" sz="800" b="1" dirty="0" smtClean="0">
                <a:solidFill>
                  <a:schemeClr val="tx1"/>
                </a:solidFill>
                <a:hlinkClick r:id="rId7"/>
              </a:rPr>
              <a:t>/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endParaRPr lang="en-US" sz="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93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2" b="18434"/>
          <a:stretch/>
        </p:blipFill>
        <p:spPr bwMode="auto">
          <a:xfrm>
            <a:off x="5463416" y="2973365"/>
            <a:ext cx="3680584" cy="2170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>
                <a:solidFill>
                  <a:schemeClr val="bg1"/>
                </a:solidFill>
              </a:rPr>
              <a:t>Concrete </a:t>
            </a:r>
            <a:r>
              <a:rPr lang="nl-NL" sz="1200" b="1" dirty="0" err="1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  <p:pic>
        <p:nvPicPr>
          <p:cNvPr id="10242" name="Picture 2" descr="D:\mlukovic\Desktop\Albert Reitsema\Poster\japa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33"/>
          <a:stretch/>
        </p:blipFill>
        <p:spPr bwMode="auto">
          <a:xfrm>
            <a:off x="-727840" y="2973365"/>
            <a:ext cx="4489450" cy="217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O:\2017 fib Symposium\Presentations Screens\Project presentations\Website photos\Sea Lock IJmuide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4"/>
          <a:stretch/>
        </p:blipFill>
        <p:spPr bwMode="auto">
          <a:xfrm>
            <a:off x="5463415" y="0"/>
            <a:ext cx="3680585" cy="297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:\mlukovic\Desktop\CS - material\Website\START P&amp;M\Step 1 - First page\Lentloper smaller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" r="14884"/>
          <a:stretch/>
        </p:blipFill>
        <p:spPr bwMode="auto">
          <a:xfrm>
            <a:off x="-727840" y="0"/>
            <a:ext cx="4489450" cy="297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D:\mlukovic\Dropbox\Cement Blog\Blog 4\1WTC_Credit-Michael-Mahesh-PANYNJ-1024x67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2" t="1429" r="42099"/>
          <a:stretch/>
        </p:blipFill>
        <p:spPr bwMode="auto">
          <a:xfrm>
            <a:off x="3761610" y="-1381"/>
            <a:ext cx="1722936" cy="51448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2473" y="2544743"/>
            <a:ext cx="5552094" cy="857250"/>
          </a:xfrm>
          <a:solidFill>
            <a:schemeClr val="bg1">
              <a:alpha val="77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More information</a:t>
            </a:r>
            <a:r>
              <a:rPr lang="en-US" sz="3200" b="1" dirty="0" smtClean="0">
                <a:solidFill>
                  <a:schemeClr val="tx1"/>
                </a:solidFill>
              </a:rPr>
              <a:t>?</a:t>
            </a:r>
            <a:br>
              <a:rPr lang="en-US" sz="3200" b="1" dirty="0" smtClean="0">
                <a:solidFill>
                  <a:schemeClr val="tx1"/>
                </a:solidFill>
              </a:rPr>
            </a:b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800" b="1" dirty="0">
                <a:solidFill>
                  <a:schemeClr val="tx1"/>
                </a:solidFill>
                <a:hlinkClick r:id="rId7"/>
              </a:rPr>
              <a:t>https://</a:t>
            </a:r>
            <a:r>
              <a:rPr lang="en-US" sz="800" b="1" dirty="0" err="1">
                <a:solidFill>
                  <a:schemeClr val="tx1"/>
                </a:solidFill>
                <a:hlinkClick r:id="rId7"/>
              </a:rPr>
              <a:t>www.tudelft.nl</a:t>
            </a:r>
            <a:r>
              <a:rPr lang="en-US" sz="800" b="1" dirty="0">
                <a:solidFill>
                  <a:schemeClr val="tx1"/>
                </a:solidFill>
                <a:hlinkClick r:id="rId7"/>
              </a:rPr>
              <a:t>/</a:t>
            </a:r>
            <a:r>
              <a:rPr lang="en-US" sz="800" b="1" dirty="0" err="1">
                <a:solidFill>
                  <a:schemeClr val="tx1"/>
                </a:solidFill>
                <a:hlinkClick r:id="rId7"/>
              </a:rPr>
              <a:t>en</a:t>
            </a:r>
            <a:r>
              <a:rPr lang="en-US" sz="800" b="1" dirty="0">
                <a:solidFill>
                  <a:schemeClr val="tx1"/>
                </a:solidFill>
                <a:hlinkClick r:id="rId7"/>
              </a:rPr>
              <a:t>/</a:t>
            </a:r>
            <a:r>
              <a:rPr lang="en-US" sz="800" b="1" dirty="0" err="1">
                <a:solidFill>
                  <a:schemeClr val="tx1"/>
                </a:solidFill>
                <a:hlinkClick r:id="rId7"/>
              </a:rPr>
              <a:t>ceg</a:t>
            </a:r>
            <a:r>
              <a:rPr lang="en-US" sz="800" b="1" dirty="0">
                <a:solidFill>
                  <a:schemeClr val="tx1"/>
                </a:solidFill>
                <a:hlinkClick r:id="rId7"/>
              </a:rPr>
              <a:t>/about-faculty/departments/engineering-structures/sections-labs/concrete-structures</a:t>
            </a:r>
            <a:r>
              <a:rPr lang="en-US" sz="800" b="1" dirty="0" smtClean="0">
                <a:solidFill>
                  <a:schemeClr val="tx1"/>
                </a:solidFill>
                <a:hlinkClick r:id="rId7"/>
              </a:rPr>
              <a:t>/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endParaRPr lang="en-US" sz="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94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Where are you?</a:t>
            </a:r>
            <a:endParaRPr lang="en-US" sz="1800" dirty="0"/>
          </a:p>
        </p:txBody>
      </p:sp>
      <p:sp>
        <p:nvSpPr>
          <p:cNvPr id="4" name="Rectangle 3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>
                <a:solidFill>
                  <a:schemeClr val="bg1"/>
                </a:solidFill>
              </a:rPr>
              <a:t>Concrete </a:t>
            </a:r>
            <a:r>
              <a:rPr lang="nl-NL" sz="1200" b="1" dirty="0" err="1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1" y="63500"/>
            <a:ext cx="4727574" cy="502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282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2" b="9217"/>
          <a:stretch/>
        </p:blipFill>
        <p:spPr bwMode="auto">
          <a:xfrm>
            <a:off x="5463416" y="2728135"/>
            <a:ext cx="3680584" cy="241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>
                <a:solidFill>
                  <a:schemeClr val="bg1"/>
                </a:solidFill>
              </a:rPr>
              <a:t>Concrete </a:t>
            </a:r>
            <a:r>
              <a:rPr lang="nl-NL" sz="1200" b="1" dirty="0" err="1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  <p:pic>
        <p:nvPicPr>
          <p:cNvPr id="10242" name="Picture 2" descr="D:\mlukovic\Desktop\Albert Reitsema\Poster\japa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33"/>
          <a:stretch/>
        </p:blipFill>
        <p:spPr bwMode="auto">
          <a:xfrm>
            <a:off x="-727840" y="2973365"/>
            <a:ext cx="4489450" cy="217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O:\2017 fib Symposium\Presentations Screens\Project presentations\Website photos\Sea Lock IJmuide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4"/>
          <a:stretch/>
        </p:blipFill>
        <p:spPr bwMode="auto">
          <a:xfrm>
            <a:off x="5463415" y="0"/>
            <a:ext cx="3680585" cy="297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:\mlukovic\Desktop\CS - material\Website\START P&amp;M\Step 1 - First page\Lentloper smaller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" r="14884"/>
          <a:stretch/>
        </p:blipFill>
        <p:spPr bwMode="auto">
          <a:xfrm>
            <a:off x="-727840" y="0"/>
            <a:ext cx="4489450" cy="297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D:\mlukovic\Dropbox\Cement Blog\Blog 4\1WTC_Credit-Michael-Mahesh-PANYNJ-1024x67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2" t="1429" r="42099"/>
          <a:stretch/>
        </p:blipFill>
        <p:spPr bwMode="auto">
          <a:xfrm>
            <a:off x="3761610" y="-1381"/>
            <a:ext cx="1722936" cy="51448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2473" y="2544743"/>
            <a:ext cx="5552094" cy="857250"/>
          </a:xfrm>
          <a:solidFill>
            <a:schemeClr val="bg1">
              <a:alpha val="77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Why would you choose</a:t>
            </a:r>
            <a:br>
              <a:rPr lang="en-US" sz="3200" b="1" dirty="0" smtClean="0">
                <a:solidFill>
                  <a:schemeClr val="tx1"/>
                </a:solidFill>
              </a:rPr>
            </a:br>
            <a:r>
              <a:rPr lang="en-US" sz="3200" b="1" dirty="0" smtClean="0">
                <a:solidFill>
                  <a:schemeClr val="tx1"/>
                </a:solidFill>
              </a:rPr>
              <a:t>Concrete Structures???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94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>
                <a:solidFill>
                  <a:schemeClr val="bg1"/>
                </a:solidFill>
              </a:rPr>
              <a:t>Concrete </a:t>
            </a:r>
            <a:r>
              <a:rPr lang="nl-NL" sz="1200" b="1" dirty="0" err="1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i="1" dirty="0" smtClean="0"/>
          </a:p>
          <a:p>
            <a:r>
              <a:rPr lang="en-GB" i="1" dirty="0" smtClean="0"/>
              <a:t>What to expect?</a:t>
            </a:r>
            <a:endParaRPr lang="en-GB" i="1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763106" y="205979"/>
            <a:ext cx="7106464" cy="85725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Why would you choose</a:t>
            </a:r>
            <a:br>
              <a:rPr lang="en-US" sz="3200" dirty="0" smtClean="0"/>
            </a:br>
            <a:r>
              <a:rPr lang="en-US" sz="3200" dirty="0" smtClean="0"/>
              <a:t>Concrete Structures???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2755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61" b="-6510"/>
          <a:stretch/>
        </p:blipFill>
        <p:spPr bwMode="auto">
          <a:xfrm>
            <a:off x="4709274" y="90486"/>
            <a:ext cx="4187648" cy="495141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/>
              <a:t>MSc courses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>
                <a:solidFill>
                  <a:schemeClr val="bg1"/>
                </a:solidFill>
              </a:rPr>
              <a:t>Concrete </a:t>
            </a:r>
            <a:r>
              <a:rPr lang="nl-NL" sz="1200" b="1" dirty="0" err="1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Teachers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sz="1400" i="1" dirty="0" smtClean="0"/>
              <a:t>…but they are not only teachers</a:t>
            </a:r>
          </a:p>
          <a:p>
            <a:pPr marL="0" indent="0">
              <a:buNone/>
            </a:pPr>
            <a:r>
              <a:rPr lang="en-GB" sz="1400" i="1" dirty="0" smtClean="0">
                <a:solidFill>
                  <a:srgbClr val="0000FF"/>
                </a:solidFill>
              </a:rPr>
              <a:t>link </a:t>
            </a:r>
            <a:r>
              <a:rPr lang="en-GB" sz="1400" i="1" dirty="0">
                <a:solidFill>
                  <a:srgbClr val="0000FF"/>
                </a:solidFill>
              </a:rPr>
              <a:t>with practice</a:t>
            </a:r>
          </a:p>
          <a:p>
            <a:pPr marL="0" indent="0">
              <a:buNone/>
            </a:pPr>
            <a:endParaRPr lang="en-GB" sz="1400" i="1" dirty="0"/>
          </a:p>
          <a:p>
            <a:pPr marL="0" indent="0">
              <a:buNone/>
            </a:pPr>
            <a:endParaRPr lang="en-GB" sz="1400" i="1" dirty="0" smtClean="0"/>
          </a:p>
        </p:txBody>
      </p:sp>
      <p:pic>
        <p:nvPicPr>
          <p:cNvPr id="12" name="Picture 11" descr="D:\yuguangyang\sonja\photos\New folder\mladena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0412" b="5128"/>
          <a:stretch/>
        </p:blipFill>
        <p:spPr bwMode="auto">
          <a:xfrm>
            <a:off x="6769268" y="550029"/>
            <a:ext cx="553571" cy="8081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2" t="9034" r="22695" b="28353"/>
          <a:stretch/>
        </p:blipFill>
        <p:spPr>
          <a:xfrm flipH="1">
            <a:off x="4974413" y="1461452"/>
            <a:ext cx="565763" cy="809707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522" y="2763097"/>
            <a:ext cx="395068" cy="526419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164" y="2763097"/>
            <a:ext cx="393933" cy="525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t="3003" r="15275" b="21990"/>
          <a:stretch/>
        </p:blipFill>
        <p:spPr>
          <a:xfrm>
            <a:off x="5904884" y="657147"/>
            <a:ext cx="521198" cy="5430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t="3003" r="15275" b="21990"/>
          <a:stretch/>
        </p:blipFill>
        <p:spPr>
          <a:xfrm>
            <a:off x="6775206" y="1693565"/>
            <a:ext cx="554400" cy="5775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t="3003" r="15275" b="21990"/>
          <a:stretch/>
        </p:blipFill>
        <p:spPr>
          <a:xfrm>
            <a:off x="6803098" y="3426564"/>
            <a:ext cx="526508" cy="54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9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>
                <a:solidFill>
                  <a:schemeClr val="bg1"/>
                </a:solidFill>
              </a:rPr>
              <a:t>Concrete </a:t>
            </a:r>
            <a:r>
              <a:rPr lang="nl-NL" sz="1200" b="1" dirty="0" err="1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i="1" dirty="0" smtClean="0"/>
          </a:p>
          <a:p>
            <a:r>
              <a:rPr lang="en-GB" i="1" dirty="0" smtClean="0"/>
              <a:t>What is your perspective?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15506" y="358379"/>
            <a:ext cx="710646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A6D6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3200" smtClean="0"/>
              <a:t>Why would you choose</a:t>
            </a:r>
            <a:br>
              <a:rPr lang="en-US" sz="3200" smtClean="0"/>
            </a:br>
            <a:r>
              <a:rPr lang="en-US" sz="3200" smtClean="0"/>
              <a:t>Concrete Structures???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8856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lukovic\AppData\Local\Microsoft\Windows\Temporary Internet Files\Content.Outlook\6YE5ZON0\Fly over Haarlem 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506" y="1515693"/>
            <a:ext cx="6811962" cy="303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Be a designer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>
                <a:solidFill>
                  <a:schemeClr val="bg1"/>
                </a:solidFill>
              </a:rPr>
              <a:t>Concrete </a:t>
            </a:r>
            <a:r>
              <a:rPr lang="nl-NL" sz="1200" b="1" dirty="0" err="1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393804" y="4150114"/>
            <a:ext cx="5861724" cy="590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1" tIns="32140" rIns="64281" bIns="32140"/>
          <a:lstStyle>
            <a:lvl1pPr marL="1217613" indent="-1217613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ts val="2500"/>
              </a:lnSpc>
              <a:buClr>
                <a:srgbClr val="00A6D6"/>
              </a:buClr>
              <a:buFont typeface="Times" pitchFamily="1" charset="0"/>
              <a:buChar char="•"/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ts val="2500"/>
              </a:lnSpc>
              <a:buClr>
                <a:srgbClr val="00A6D6"/>
              </a:buClr>
              <a:buFont typeface="Times" pitchFamily="1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ts val="2500"/>
              </a:lnSpc>
              <a:buClr>
                <a:schemeClr val="bg2"/>
              </a:buClr>
              <a:buFont typeface="Times" pitchFamily="1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ts val="2500"/>
              </a:lnSpc>
              <a:buClr>
                <a:schemeClr val="bg2"/>
              </a:buClr>
              <a:buFont typeface="Times" pitchFamily="1" charset="0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" charset="0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" charset="0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" charset="0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" charset="0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  <a:defRPr/>
            </a:pPr>
            <a:r>
              <a:rPr lang="en-US" altLang="nl-NL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</a:rPr>
              <a:t>Flyover Harlem</a:t>
            </a:r>
            <a:endParaRPr lang="en-US" altLang="nl-NL" sz="25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t="3003" r="15275" b="21990"/>
          <a:stretch/>
        </p:blipFill>
        <p:spPr>
          <a:xfrm>
            <a:off x="7701934" y="157324"/>
            <a:ext cx="1080116" cy="112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0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Be an advisor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>
                <a:solidFill>
                  <a:schemeClr val="bg1"/>
                </a:solidFill>
              </a:rPr>
              <a:t>Concrete </a:t>
            </a:r>
            <a:r>
              <a:rPr lang="nl-NL" sz="1200" b="1" dirty="0" err="1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5"/>
          <a:stretch/>
        </p:blipFill>
        <p:spPr bwMode="auto">
          <a:xfrm>
            <a:off x="1763106" y="1858944"/>
            <a:ext cx="6280150" cy="304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RIMG0027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671" y="1213954"/>
            <a:ext cx="2387857" cy="1790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D:\mlukovic\Desktop\Maastunnel-final repair\Maastunnel visit - Sept 2017\IMG_326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0" t="28985" r="26656" b="19708"/>
          <a:stretch/>
        </p:blipFill>
        <p:spPr bwMode="auto">
          <a:xfrm>
            <a:off x="5647174" y="341644"/>
            <a:ext cx="1406770" cy="218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mlukovic\Desktop\Maastunnel-final repair\Maastunnel visit - Sept 2017\IMG_331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3" t="17308" r="37440" b="10781"/>
          <a:stretch/>
        </p:blipFill>
        <p:spPr bwMode="auto">
          <a:xfrm>
            <a:off x="7406168" y="329699"/>
            <a:ext cx="1274175" cy="218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1393804" y="4258064"/>
            <a:ext cx="5861724" cy="590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1" tIns="32140" rIns="64281" bIns="32140"/>
          <a:lstStyle>
            <a:lvl1pPr marL="1217613" indent="-1217613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ts val="2500"/>
              </a:lnSpc>
              <a:buClr>
                <a:srgbClr val="00A6D6"/>
              </a:buClr>
              <a:buFont typeface="Times" pitchFamily="1" charset="0"/>
              <a:buChar char="•"/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ts val="2500"/>
              </a:lnSpc>
              <a:buClr>
                <a:srgbClr val="00A6D6"/>
              </a:buClr>
              <a:buFont typeface="Times" pitchFamily="1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ts val="2500"/>
              </a:lnSpc>
              <a:buClr>
                <a:schemeClr val="bg2"/>
              </a:buClr>
              <a:buFont typeface="Times" pitchFamily="1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ts val="2500"/>
              </a:lnSpc>
              <a:buClr>
                <a:schemeClr val="bg2"/>
              </a:buClr>
              <a:buFont typeface="Times" pitchFamily="1" charset="0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" charset="0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" charset="0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" charset="0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" charset="0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  <a:defRPr/>
            </a:pPr>
            <a:r>
              <a:rPr lang="en-US" altLang="nl-NL" sz="25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</a:rPr>
              <a:t>Maastunnel</a:t>
            </a:r>
            <a:r>
              <a:rPr lang="en-US" altLang="nl-NL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</a:rPr>
              <a:t> Rotterdam</a:t>
            </a:r>
          </a:p>
        </p:txBody>
      </p:sp>
    </p:spTree>
    <p:extLst>
      <p:ext uri="{BB962C8B-B14F-4D97-AF65-F5344CB8AC3E}">
        <p14:creationId xmlns:p14="http://schemas.microsoft.com/office/powerpoint/2010/main" val="119496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Be a forensic engineer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0" y="205979"/>
            <a:ext cx="1564640" cy="6881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>
                <a:solidFill>
                  <a:schemeClr val="bg1"/>
                </a:solidFill>
              </a:rPr>
              <a:t>Concrete </a:t>
            </a:r>
            <a:r>
              <a:rPr lang="nl-NL" sz="1200" b="1" dirty="0" err="1">
                <a:solidFill>
                  <a:schemeClr val="bg1"/>
                </a:solidFill>
              </a:rPr>
              <a:t>structures</a:t>
            </a:r>
            <a:endParaRPr lang="nl-NL" sz="1200" b="1" dirty="0">
              <a:solidFill>
                <a:schemeClr val="bg1"/>
              </a:solidFill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550" y="927283"/>
            <a:ext cx="5789358" cy="385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130484" y="4203200"/>
            <a:ext cx="5861724" cy="590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1" tIns="32140" rIns="64281" bIns="32140"/>
          <a:lstStyle>
            <a:lvl1pPr marL="1217613" indent="-1217613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ts val="2500"/>
              </a:lnSpc>
              <a:buClr>
                <a:srgbClr val="00A6D6"/>
              </a:buClr>
              <a:buFont typeface="Times" pitchFamily="1" charset="0"/>
              <a:buChar char="•"/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ts val="2500"/>
              </a:lnSpc>
              <a:buClr>
                <a:srgbClr val="00A6D6"/>
              </a:buClr>
              <a:buFont typeface="Times" pitchFamily="1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ts val="2500"/>
              </a:lnSpc>
              <a:buClr>
                <a:schemeClr val="bg2"/>
              </a:buClr>
              <a:buFont typeface="Times" pitchFamily="1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ts val="2500"/>
              </a:lnSpc>
              <a:buClr>
                <a:schemeClr val="bg2"/>
              </a:buClr>
              <a:buFont typeface="Times" pitchFamily="1" charset="0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" charset="0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" charset="0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" charset="0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" charset="0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  <a:defRPr/>
            </a:pPr>
            <a:r>
              <a:rPr lang="en-US" altLang="nl-NL" sz="2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</a:rPr>
              <a:t>Eindhoven Airport 27-5-2017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807" y="119781"/>
            <a:ext cx="2670183" cy="154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2" t="12915" r="22695" b="28353"/>
          <a:stretch/>
        </p:blipFill>
        <p:spPr>
          <a:xfrm flipH="1">
            <a:off x="7428973" y="24531"/>
            <a:ext cx="534450" cy="717486"/>
          </a:xfrm>
          <a:prstGeom prst="rect">
            <a:avLst/>
          </a:prstGeom>
          <a:scene3d>
            <a:camera prst="orthographicFront">
              <a:rot lat="0" lon="0" rev="1200000"/>
            </a:camera>
            <a:lightRig rig="threePt" dir="t"/>
          </a:scene3d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8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U Delft">
      <a:dk1>
        <a:sysClr val="windowText" lastClr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2976</TotalTime>
  <Words>156</Words>
  <Application>Microsoft Office PowerPoint</Application>
  <PresentationFormat>On-screen Show (16:9)</PresentationFormat>
  <Paragraphs>57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Custom Design</vt:lpstr>
      <vt:lpstr>Concrete Structures</vt:lpstr>
      <vt:lpstr>Where are you?</vt:lpstr>
      <vt:lpstr>Why would you choose Concrete Structures???</vt:lpstr>
      <vt:lpstr>Why would you choose Concrete Structures???</vt:lpstr>
      <vt:lpstr>MSc courses</vt:lpstr>
      <vt:lpstr>PowerPoint Presentation</vt:lpstr>
      <vt:lpstr>Be a designer</vt:lpstr>
      <vt:lpstr>Be an advisor</vt:lpstr>
      <vt:lpstr>Be a forensic engineer</vt:lpstr>
      <vt:lpstr>Be a code developer</vt:lpstr>
      <vt:lpstr>Why would you choose Concrete Structures???</vt:lpstr>
      <vt:lpstr>Three research lines</vt:lpstr>
      <vt:lpstr>Three research lines</vt:lpstr>
      <vt:lpstr>Three research lines</vt:lpstr>
      <vt:lpstr>Why would you choose Concrete Structures???</vt:lpstr>
      <vt:lpstr>More information?  https://www.tudelft.nl/en/ceg/about-faculty/departments/engineering-structures/sections-labs/concrete-structures/ </vt:lpstr>
      <vt:lpstr>More information?  https://www.tudelft.nl/en/ceg/about-faculty/departments/engineering-structures/sections-labs/concrete-structures/ </vt:lpstr>
    </vt:vector>
  </TitlesOfParts>
  <Company>TU Delft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Saskia de Been</dc:creator>
  <cp:lastModifiedBy>Mladena Luković - CITG</cp:lastModifiedBy>
  <cp:revision>55</cp:revision>
  <dcterms:created xsi:type="dcterms:W3CDTF">2015-07-09T11:57:30Z</dcterms:created>
  <dcterms:modified xsi:type="dcterms:W3CDTF">2019-09-02T04:21:52Z</dcterms:modified>
</cp:coreProperties>
</file>