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handoutMasterIdLst>
    <p:handoutMasterId r:id="rId14"/>
  </p:handoutMasterIdLst>
  <p:sldIdLst>
    <p:sldId id="256" r:id="rId3"/>
    <p:sldId id="266" r:id="rId4"/>
    <p:sldId id="267" r:id="rId5"/>
    <p:sldId id="268" r:id="rId6"/>
    <p:sldId id="275" r:id="rId7"/>
    <p:sldId id="276" r:id="rId8"/>
    <p:sldId id="277" r:id="rId9"/>
    <p:sldId id="278" r:id="rId10"/>
    <p:sldId id="279" r:id="rId11"/>
    <p:sldId id="269" r:id="rId12"/>
    <p:sldId id="270" r:id="rId1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76" autoAdjust="0"/>
    <p:restoredTop sz="96291" autoAdjust="0"/>
  </p:normalViewPr>
  <p:slideViewPr>
    <p:cSldViewPr snapToGrid="0" snapToObjects="1">
      <p:cViewPr varScale="1">
        <p:scale>
          <a:sx n="163" d="100"/>
          <a:sy n="163" d="100"/>
        </p:scale>
        <p:origin x="560" y="1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AE3B3E-782A-9745-8E84-372F7B6771BF}" type="datetimeFigureOut">
              <a:rPr lang="en-US" smtClean="0"/>
              <a:t>9/1/19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171C0A-6FC9-E54E-92BE-11816E6C8A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6069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2192" y="617247"/>
            <a:ext cx="7265534" cy="2229538"/>
          </a:xfrm>
        </p:spPr>
        <p:txBody>
          <a:bodyPr>
            <a:noAutofit/>
          </a:bodyPr>
          <a:lstStyle>
            <a:lvl1pPr algn="l">
              <a:defRPr sz="7200">
                <a:solidFill>
                  <a:srgbClr val="00A6D6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2192" y="3203297"/>
            <a:ext cx="7067378" cy="102580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15834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7433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34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2" name="Afbeelding 2" descr="TUDelft_LogoZWART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46" y="4663753"/>
            <a:ext cx="1104294" cy="323006"/>
          </a:xfrm>
          <a:prstGeom prst="rect">
            <a:avLst/>
          </a:prstGeom>
        </p:spPr>
      </p:pic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651560" y="4815702"/>
            <a:ext cx="23163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-3990281" y="418659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058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62A2416-1570-3849-86F9-07F78746E1B2}" type="datetimeFigureOut">
              <a:rPr lang="en-US" smtClean="0"/>
              <a:t>9/1/19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832CF66-B496-874C-8E08-71A5E0622B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53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"/>
            <a:ext cx="9144000" cy="51434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050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emf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63106" y="205979"/>
            <a:ext cx="710646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63106" y="1200150"/>
            <a:ext cx="7106464" cy="34861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8" name="Picture 3" descr="TU_P5#white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4" y="4581184"/>
            <a:ext cx="1368883" cy="632424"/>
          </a:xfrm>
          <a:prstGeom prst="rect">
            <a:avLst/>
          </a:prstGeom>
        </p:spPr>
      </p:pic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6651560" y="4815702"/>
            <a:ext cx="23163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28"/>
          <p:cNvSpPr>
            <a:spLocks noChangeArrowheads="1"/>
          </p:cNvSpPr>
          <p:nvPr userDrawn="1"/>
        </p:nvSpPr>
        <p:spPr bwMode="auto">
          <a:xfrm>
            <a:off x="0" y="0"/>
            <a:ext cx="1576384" cy="5149008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</p:spPr>
        <p:txBody>
          <a:bodyPr wrap="none" lIns="91436" tIns="45719" rIns="91436" bIns="45719" anchor="ctr"/>
          <a:lstStyle/>
          <a:p>
            <a:pPr algn="r"/>
            <a:endParaRPr lang="nl-NL" sz="2100">
              <a:latin typeface="Tahoma" pitchFamily="34" charset="0"/>
            </a:endParaRPr>
          </a:p>
        </p:txBody>
      </p:sp>
      <p:pic>
        <p:nvPicPr>
          <p:cNvPr id="11" name="Picture 3" descr="TU_P5#white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4" y="4389330"/>
            <a:ext cx="1368883" cy="84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47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0A6D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72404" y="205979"/>
            <a:ext cx="7090513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404" y="1200150"/>
            <a:ext cx="7090513" cy="3615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651560" y="4815702"/>
            <a:ext cx="23163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Afbeelding 8" descr="TUDelft_LogoZWART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624" y="4515071"/>
            <a:ext cx="1104294" cy="43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4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0A6D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homepage.tudelft.nl/v5u5c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6008" y="3064930"/>
            <a:ext cx="1557991" cy="2097132"/>
          </a:xfrm>
          <a:prstGeom prst="rect">
            <a:avLst/>
          </a:prstGeom>
          <a:effectLst/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949" y="-12276"/>
            <a:ext cx="3179059" cy="183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 err="1">
                <a:solidFill>
                  <a:schemeClr val="bg1"/>
                </a:solidFill>
              </a:rPr>
              <a:t>Structural</a:t>
            </a:r>
            <a:r>
              <a:rPr lang="nl-NL" sz="1200" b="1" dirty="0">
                <a:solidFill>
                  <a:schemeClr val="bg1"/>
                </a:solidFill>
              </a:rPr>
              <a:t> </a:t>
            </a:r>
            <a:r>
              <a:rPr lang="nl-NL" sz="1200" b="1" dirty="0" err="1">
                <a:solidFill>
                  <a:schemeClr val="bg1"/>
                </a:solidFill>
              </a:rPr>
              <a:t>mechanics</a:t>
            </a:r>
            <a:endParaRPr lang="nl-NL" sz="12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4638" y="-3866"/>
            <a:ext cx="2859131" cy="17958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050" y="3203696"/>
            <a:ext cx="2697096" cy="1939804"/>
          </a:xfrm>
          <a:prstGeom prst="rect">
            <a:avLst/>
          </a:prstGeom>
        </p:spPr>
      </p:pic>
      <p:sp>
        <p:nvSpPr>
          <p:cNvPr id="7" name="Rectangle 28"/>
          <p:cNvSpPr>
            <a:spLocks noChangeArrowheads="1"/>
          </p:cNvSpPr>
          <p:nvPr/>
        </p:nvSpPr>
        <p:spPr bwMode="auto">
          <a:xfrm>
            <a:off x="1564638" y="1792026"/>
            <a:ext cx="7579361" cy="1411670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</p:spPr>
        <p:txBody>
          <a:bodyPr wrap="none" lIns="91436" tIns="45719" rIns="91436" bIns="45719" anchor="ctr"/>
          <a:lstStyle/>
          <a:p>
            <a:pPr algn="r"/>
            <a:endParaRPr lang="nl-NL" sz="2100">
              <a:latin typeface="Tahoma" pitchFamily="34" charset="0"/>
            </a:endParaRPr>
          </a:p>
        </p:txBody>
      </p:sp>
      <p:pic>
        <p:nvPicPr>
          <p:cNvPr id="10" name="Picture 273" descr="nobi_ani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677" y="-12276"/>
            <a:ext cx="1670098" cy="1804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4161" y="3203696"/>
            <a:ext cx="3351847" cy="1950880"/>
          </a:xfrm>
          <a:prstGeom prst="rect">
            <a:avLst/>
          </a:prstGeom>
          <a:effectLst/>
        </p:spPr>
      </p:pic>
      <p:sp>
        <p:nvSpPr>
          <p:cNvPr id="13" name="Rectangle 12"/>
          <p:cNvSpPr/>
          <p:nvPr/>
        </p:nvSpPr>
        <p:spPr>
          <a:xfrm>
            <a:off x="1564638" y="2197024"/>
            <a:ext cx="71609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b="1" dirty="0" err="1">
                <a:solidFill>
                  <a:schemeClr val="bg1"/>
                </a:solidFill>
              </a:rPr>
              <a:t>Section</a:t>
            </a:r>
            <a:r>
              <a:rPr lang="nl-NL" sz="3600" b="1" dirty="0">
                <a:solidFill>
                  <a:schemeClr val="bg1"/>
                </a:solidFill>
              </a:rPr>
              <a:t> Dynamics of </a:t>
            </a:r>
            <a:r>
              <a:rPr lang="nl-NL" sz="3600" b="1" dirty="0" err="1">
                <a:solidFill>
                  <a:schemeClr val="bg1"/>
                </a:solidFill>
              </a:rPr>
              <a:t>Structures</a:t>
            </a:r>
            <a:endParaRPr lang="nl-NL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952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 err="1">
                <a:solidFill>
                  <a:schemeClr val="bg1"/>
                </a:solidFill>
              </a:rPr>
              <a:t>Structural</a:t>
            </a:r>
            <a:r>
              <a:rPr lang="nl-NL" sz="1200" b="1" dirty="0">
                <a:solidFill>
                  <a:schemeClr val="bg1"/>
                </a:solidFill>
              </a:rPr>
              <a:t> </a:t>
            </a:r>
            <a:r>
              <a:rPr lang="nl-NL" sz="1200" b="1" dirty="0" err="1">
                <a:solidFill>
                  <a:schemeClr val="bg1"/>
                </a:solidFill>
              </a:rPr>
              <a:t>mechanics</a:t>
            </a:r>
            <a:endParaRPr lang="nl-NL" sz="1200" b="1" dirty="0">
              <a:solidFill>
                <a:schemeClr val="bg1"/>
              </a:solidFill>
            </a:endParaRPr>
          </a:p>
        </p:txBody>
      </p:sp>
      <p:sp>
        <p:nvSpPr>
          <p:cNvPr id="7" name="Rectangle 28"/>
          <p:cNvSpPr>
            <a:spLocks noChangeArrowheads="1"/>
          </p:cNvSpPr>
          <p:nvPr/>
        </p:nvSpPr>
        <p:spPr bwMode="auto">
          <a:xfrm>
            <a:off x="1564638" y="-1"/>
            <a:ext cx="7579361" cy="984857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</p:spPr>
        <p:txBody>
          <a:bodyPr wrap="none" lIns="91436" tIns="45719" rIns="91436" bIns="45719" anchor="ctr"/>
          <a:lstStyle/>
          <a:p>
            <a:pPr algn="r"/>
            <a:endParaRPr lang="nl-NL" sz="2100">
              <a:latin typeface="Tahoma" pitchFamily="34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933270" y="1136038"/>
            <a:ext cx="63373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u="sng" dirty="0"/>
              <a:t>Modus Operandi</a:t>
            </a:r>
          </a:p>
          <a:p>
            <a:pPr marL="285750" indent="-285750">
              <a:spcBef>
                <a:spcPct val="50000"/>
              </a:spcBef>
              <a:buFontTx/>
              <a:buChar char="-"/>
            </a:pPr>
            <a:r>
              <a:rPr lang="en-US" dirty="0"/>
              <a:t>Intensive education into the fundamentals and application of the theory associated with dynamics of structures;</a:t>
            </a:r>
          </a:p>
          <a:p>
            <a:pPr marL="285750" indent="-285750">
              <a:spcBef>
                <a:spcPct val="50000"/>
              </a:spcBef>
              <a:buFontTx/>
              <a:buChar char="-"/>
            </a:pPr>
            <a:r>
              <a:rPr lang="en-US" dirty="0"/>
              <a:t>Personal approach by means of discussion with every student of the best collection of electives; </a:t>
            </a:r>
          </a:p>
          <a:p>
            <a:pPr marL="285750" indent="-285750">
              <a:spcBef>
                <a:spcPct val="50000"/>
              </a:spcBef>
              <a:buFontTx/>
              <a:buChar char="-"/>
            </a:pPr>
            <a:r>
              <a:rPr lang="en-US" dirty="0"/>
              <a:t>Assistance with finding an interesting graduation topic in a company.</a:t>
            </a:r>
          </a:p>
          <a:p>
            <a:pPr marL="285750" indent="-285750">
              <a:spcBef>
                <a:spcPct val="50000"/>
              </a:spcBef>
              <a:buFontTx/>
              <a:buChar char="-"/>
            </a:pPr>
            <a:r>
              <a:rPr lang="en-US" dirty="0"/>
              <a:t>Execution of the MSc thesis in close co-operation with a relevant company or within an ongoing at the TU challenging project (see examples of past projects at </a:t>
            </a:r>
            <a:r>
              <a:rPr lang="en-US" dirty="0">
                <a:hlinkClick r:id="rId2"/>
              </a:rPr>
              <a:t>http://homepage.tudelft.nl/v5u5c/</a:t>
            </a:r>
            <a:r>
              <a:rPr lang="en-US" dirty="0"/>
              <a:t> 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A16403-750A-7849-A4BB-44751C294CE4}"/>
              </a:ext>
            </a:extLst>
          </p:cNvPr>
          <p:cNvSpPr/>
          <p:nvPr/>
        </p:nvSpPr>
        <p:spPr>
          <a:xfrm>
            <a:off x="1564638" y="204554"/>
            <a:ext cx="75793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200" b="1" dirty="0">
                <a:solidFill>
                  <a:schemeClr val="bg1"/>
                </a:solidFill>
              </a:rPr>
              <a:t>Dynamics of </a:t>
            </a:r>
            <a:r>
              <a:rPr lang="nl-NL" sz="3200" b="1" dirty="0" err="1">
                <a:solidFill>
                  <a:schemeClr val="bg1"/>
                </a:solidFill>
              </a:rPr>
              <a:t>Structures</a:t>
            </a:r>
            <a:endParaRPr lang="nl-NL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199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 err="1">
                <a:solidFill>
                  <a:schemeClr val="bg1"/>
                </a:solidFill>
              </a:rPr>
              <a:t>Structural</a:t>
            </a:r>
            <a:r>
              <a:rPr lang="nl-NL" sz="1200" b="1" dirty="0">
                <a:solidFill>
                  <a:schemeClr val="bg1"/>
                </a:solidFill>
              </a:rPr>
              <a:t> </a:t>
            </a:r>
            <a:r>
              <a:rPr lang="nl-NL" sz="1200" b="1" dirty="0" err="1">
                <a:solidFill>
                  <a:schemeClr val="bg1"/>
                </a:solidFill>
              </a:rPr>
              <a:t>mechanics</a:t>
            </a:r>
            <a:endParaRPr lang="nl-NL" sz="1200" b="1" dirty="0">
              <a:solidFill>
                <a:schemeClr val="bg1"/>
              </a:solidFill>
            </a:endParaRPr>
          </a:p>
        </p:txBody>
      </p:sp>
      <p:sp>
        <p:nvSpPr>
          <p:cNvPr id="7" name="Rectangle 28"/>
          <p:cNvSpPr>
            <a:spLocks noChangeArrowheads="1"/>
          </p:cNvSpPr>
          <p:nvPr/>
        </p:nvSpPr>
        <p:spPr bwMode="auto">
          <a:xfrm>
            <a:off x="1564638" y="-1"/>
            <a:ext cx="7579361" cy="984857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</p:spPr>
        <p:txBody>
          <a:bodyPr wrap="none" lIns="91436" tIns="45719" rIns="91436" bIns="45719" anchor="ctr"/>
          <a:lstStyle/>
          <a:p>
            <a:pPr algn="r"/>
            <a:endParaRPr lang="nl-NL" sz="2100">
              <a:latin typeface="Tahom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16296" y="204554"/>
            <a:ext cx="595427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</a:rPr>
              <a:t>Chair Dynamics of </a:t>
            </a:r>
            <a:r>
              <a:rPr lang="nl-NL" sz="3200" b="1" dirty="0" err="1">
                <a:solidFill>
                  <a:schemeClr val="bg1"/>
                </a:solidFill>
              </a:rPr>
              <a:t>Structures</a:t>
            </a:r>
            <a:endParaRPr lang="nl-NL" sz="3200" b="1" dirty="0">
              <a:solidFill>
                <a:schemeClr val="bg1"/>
              </a:solidFill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011027" y="2181368"/>
            <a:ext cx="63373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/>
              <a:t>Many thanks for your attention and welcome to our group!</a:t>
            </a:r>
          </a:p>
        </p:txBody>
      </p:sp>
    </p:spTree>
    <p:extLst>
      <p:ext uri="{BB962C8B-B14F-4D97-AF65-F5344CB8AC3E}">
        <p14:creationId xmlns:p14="http://schemas.microsoft.com/office/powerpoint/2010/main" val="699199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 err="1">
                <a:solidFill>
                  <a:schemeClr val="bg1"/>
                </a:solidFill>
              </a:rPr>
              <a:t>Structural</a:t>
            </a:r>
            <a:r>
              <a:rPr lang="nl-NL" sz="1200" b="1" dirty="0">
                <a:solidFill>
                  <a:schemeClr val="bg1"/>
                </a:solidFill>
              </a:rPr>
              <a:t> </a:t>
            </a:r>
            <a:r>
              <a:rPr lang="nl-NL" sz="1200" b="1" dirty="0" err="1">
                <a:solidFill>
                  <a:schemeClr val="bg1"/>
                </a:solidFill>
              </a:rPr>
              <a:t>mechanics</a:t>
            </a:r>
            <a:endParaRPr lang="nl-NL" sz="1200" b="1" dirty="0">
              <a:solidFill>
                <a:schemeClr val="bg1"/>
              </a:solidFill>
            </a:endParaRPr>
          </a:p>
        </p:txBody>
      </p:sp>
      <p:sp>
        <p:nvSpPr>
          <p:cNvPr id="7" name="Rectangle 28"/>
          <p:cNvSpPr>
            <a:spLocks noChangeArrowheads="1"/>
          </p:cNvSpPr>
          <p:nvPr/>
        </p:nvSpPr>
        <p:spPr bwMode="auto">
          <a:xfrm>
            <a:off x="1564638" y="-1"/>
            <a:ext cx="7579361" cy="984857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</p:spPr>
        <p:txBody>
          <a:bodyPr wrap="none" lIns="91436" tIns="45719" rIns="91436" bIns="45719" anchor="ctr"/>
          <a:lstStyle/>
          <a:p>
            <a:pPr algn="r"/>
            <a:endParaRPr lang="nl-NL" sz="2100">
              <a:latin typeface="Tahoma" pitchFamily="34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933270" y="1697579"/>
            <a:ext cx="63373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u="sng" dirty="0"/>
              <a:t>Mission of the chair</a:t>
            </a:r>
          </a:p>
          <a:p>
            <a:pPr algn="ctr">
              <a:spcBef>
                <a:spcPct val="50000"/>
              </a:spcBef>
            </a:pPr>
            <a:r>
              <a:rPr lang="en-US" sz="2400" dirty="0"/>
              <a:t>Educate Structural Engineers who will be in high demand at the companies focusing on design, installation, monitoring and operation of structures subjected to dynamic loads.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61B37D-529C-9540-A305-1BD9FAF1B7BB}"/>
              </a:ext>
            </a:extLst>
          </p:cNvPr>
          <p:cNvSpPr/>
          <p:nvPr/>
        </p:nvSpPr>
        <p:spPr>
          <a:xfrm>
            <a:off x="1564638" y="204554"/>
            <a:ext cx="75793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200" b="1" dirty="0">
                <a:solidFill>
                  <a:schemeClr val="bg1"/>
                </a:solidFill>
              </a:rPr>
              <a:t>Dynamics of </a:t>
            </a:r>
            <a:r>
              <a:rPr lang="nl-NL" sz="3200" b="1" dirty="0" err="1">
                <a:solidFill>
                  <a:schemeClr val="bg1"/>
                </a:solidFill>
              </a:rPr>
              <a:t>Structures</a:t>
            </a:r>
            <a:endParaRPr lang="nl-NL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823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 err="1">
                <a:solidFill>
                  <a:schemeClr val="bg1"/>
                </a:solidFill>
              </a:rPr>
              <a:t>Structural</a:t>
            </a:r>
            <a:r>
              <a:rPr lang="nl-NL" sz="1200" b="1" dirty="0">
                <a:solidFill>
                  <a:schemeClr val="bg1"/>
                </a:solidFill>
              </a:rPr>
              <a:t> </a:t>
            </a:r>
            <a:r>
              <a:rPr lang="nl-NL" sz="1200" b="1" dirty="0" err="1">
                <a:solidFill>
                  <a:schemeClr val="bg1"/>
                </a:solidFill>
              </a:rPr>
              <a:t>mechanics</a:t>
            </a:r>
            <a:endParaRPr lang="nl-NL" sz="1200" b="1" dirty="0">
              <a:solidFill>
                <a:schemeClr val="bg1"/>
              </a:solidFill>
            </a:endParaRPr>
          </a:p>
        </p:txBody>
      </p:sp>
      <p:sp>
        <p:nvSpPr>
          <p:cNvPr id="7" name="Rectangle 28"/>
          <p:cNvSpPr>
            <a:spLocks noChangeArrowheads="1"/>
          </p:cNvSpPr>
          <p:nvPr/>
        </p:nvSpPr>
        <p:spPr bwMode="auto">
          <a:xfrm>
            <a:off x="1564638" y="-1"/>
            <a:ext cx="7579361" cy="984857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</p:spPr>
        <p:txBody>
          <a:bodyPr wrap="none" lIns="91436" tIns="45719" rIns="91436" bIns="45719" anchor="ctr"/>
          <a:lstStyle/>
          <a:p>
            <a:pPr algn="r"/>
            <a:endParaRPr lang="nl-NL" sz="2100">
              <a:latin typeface="Tahoma" pitchFamily="34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080144" y="1291539"/>
            <a:ext cx="6337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u="sng" dirty="0"/>
              <a:t>Professors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824" y="1848764"/>
            <a:ext cx="1486524" cy="1486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067" y="1848764"/>
            <a:ext cx="1076997" cy="14907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945" y="1848764"/>
            <a:ext cx="1499376" cy="14993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0561" y="1848764"/>
            <a:ext cx="1140429" cy="15193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1903" y="1848764"/>
            <a:ext cx="1152315" cy="1519625"/>
          </a:xfrm>
          <a:prstGeom prst="rect">
            <a:avLst/>
          </a:prstGeom>
        </p:spPr>
      </p:pic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829594" y="3368389"/>
            <a:ext cx="134116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/>
              <a:t>Andrei Metrikine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3203344" y="3369844"/>
            <a:ext cx="134116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err="1"/>
              <a:t>Karel</a:t>
            </a:r>
            <a:r>
              <a:rPr lang="en-US" sz="1600" dirty="0"/>
              <a:t> van Dalen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4662355" y="3363203"/>
            <a:ext cx="134116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/>
              <a:t>Eliz-Mari </a:t>
            </a:r>
            <a:r>
              <a:rPr lang="en-US" sz="1600" dirty="0" err="1"/>
              <a:t>Lourens</a:t>
            </a:r>
            <a:endParaRPr lang="en-US" sz="1600" dirty="0"/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7400948" y="3380397"/>
            <a:ext cx="153535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/>
              <a:t>Ton </a:t>
            </a:r>
            <a:r>
              <a:rPr lang="en-US" sz="1600" dirty="0" err="1"/>
              <a:t>Vrouwenvelder</a:t>
            </a:r>
            <a:endParaRPr lang="en-US" sz="1600" dirty="0"/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6097639" y="3365418"/>
            <a:ext cx="134116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/>
              <a:t>Apostolos Tsouvalas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822A15-5092-3C44-B33B-E0C74CCB4F22}"/>
              </a:ext>
            </a:extLst>
          </p:cNvPr>
          <p:cNvSpPr/>
          <p:nvPr/>
        </p:nvSpPr>
        <p:spPr>
          <a:xfrm>
            <a:off x="1564638" y="204554"/>
            <a:ext cx="75793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200" b="1" dirty="0">
                <a:solidFill>
                  <a:schemeClr val="bg1"/>
                </a:solidFill>
              </a:rPr>
              <a:t>Dynamics of </a:t>
            </a:r>
            <a:r>
              <a:rPr lang="nl-NL" sz="3200" b="1" dirty="0" err="1">
                <a:solidFill>
                  <a:schemeClr val="bg1"/>
                </a:solidFill>
              </a:rPr>
              <a:t>Structures</a:t>
            </a:r>
            <a:endParaRPr lang="nl-NL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199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 err="1">
                <a:solidFill>
                  <a:schemeClr val="bg1"/>
                </a:solidFill>
              </a:rPr>
              <a:t>Structural</a:t>
            </a:r>
            <a:r>
              <a:rPr lang="nl-NL" sz="1200" b="1" dirty="0">
                <a:solidFill>
                  <a:schemeClr val="bg1"/>
                </a:solidFill>
              </a:rPr>
              <a:t> </a:t>
            </a:r>
            <a:r>
              <a:rPr lang="nl-NL" sz="1200" b="1" dirty="0" err="1">
                <a:solidFill>
                  <a:schemeClr val="bg1"/>
                </a:solidFill>
              </a:rPr>
              <a:t>mechanics</a:t>
            </a:r>
            <a:endParaRPr lang="nl-NL" sz="1200" b="1" dirty="0">
              <a:solidFill>
                <a:schemeClr val="bg1"/>
              </a:solidFill>
            </a:endParaRPr>
          </a:p>
        </p:txBody>
      </p:sp>
      <p:sp>
        <p:nvSpPr>
          <p:cNvPr id="7" name="Rectangle 28"/>
          <p:cNvSpPr>
            <a:spLocks noChangeArrowheads="1"/>
          </p:cNvSpPr>
          <p:nvPr/>
        </p:nvSpPr>
        <p:spPr bwMode="auto">
          <a:xfrm>
            <a:off x="1564638" y="-1"/>
            <a:ext cx="7579361" cy="984857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</p:spPr>
        <p:txBody>
          <a:bodyPr wrap="none" lIns="91436" tIns="45719" rIns="91436" bIns="45719" anchor="ctr"/>
          <a:lstStyle/>
          <a:p>
            <a:pPr algn="r"/>
            <a:endParaRPr lang="nl-NL" sz="2100">
              <a:latin typeface="Tahom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64638" y="204554"/>
            <a:ext cx="75793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200" b="1" dirty="0">
                <a:solidFill>
                  <a:schemeClr val="bg1"/>
                </a:solidFill>
              </a:rPr>
              <a:t>Dynamics of </a:t>
            </a:r>
            <a:r>
              <a:rPr lang="nl-NL" sz="3200" b="1" dirty="0" err="1">
                <a:solidFill>
                  <a:schemeClr val="bg1"/>
                </a:solidFill>
              </a:rPr>
              <a:t>Structures</a:t>
            </a:r>
            <a:endParaRPr lang="nl-NL" sz="3200" b="1" dirty="0">
              <a:solidFill>
                <a:schemeClr val="bg1"/>
              </a:solidFill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054225" y="992966"/>
            <a:ext cx="6337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u="sng" dirty="0"/>
              <a:t>Courses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298101" y="1650063"/>
            <a:ext cx="393550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/>
              <a:t>CIE4140 Dynamics of Structures</a:t>
            </a:r>
          </a:p>
          <a:p>
            <a:pPr algn="ctr">
              <a:spcBef>
                <a:spcPct val="50000"/>
              </a:spcBef>
            </a:pPr>
            <a:r>
              <a:rPr lang="en-US" sz="1600" dirty="0"/>
              <a:t>Focus: </a:t>
            </a:r>
          </a:p>
          <a:p>
            <a:pPr algn="ctr">
              <a:spcBef>
                <a:spcPct val="50000"/>
              </a:spcBef>
            </a:pPr>
            <a:r>
              <a:rPr lang="en-US" sz="1600" dirty="0"/>
              <a:t>Fundamentals of the Dynamics of Structures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3607" y="1555034"/>
            <a:ext cx="1486524" cy="14865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932" y="1555034"/>
            <a:ext cx="1140429" cy="1519309"/>
          </a:xfrm>
          <a:prstGeom prst="rect">
            <a:avLst/>
          </a:prstGeom>
        </p:spPr>
      </p:pic>
      <p:pic>
        <p:nvPicPr>
          <p:cNvPr id="2" name="Picture 1" descr="Banner Brightspac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245" y="3501187"/>
            <a:ext cx="7488836" cy="93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199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 err="1">
                <a:solidFill>
                  <a:schemeClr val="bg1"/>
                </a:solidFill>
              </a:rPr>
              <a:t>Structural</a:t>
            </a:r>
            <a:r>
              <a:rPr lang="nl-NL" sz="1200" b="1" dirty="0">
                <a:solidFill>
                  <a:schemeClr val="bg1"/>
                </a:solidFill>
              </a:rPr>
              <a:t> </a:t>
            </a:r>
            <a:r>
              <a:rPr lang="nl-NL" sz="1200" b="1" dirty="0" err="1">
                <a:solidFill>
                  <a:schemeClr val="bg1"/>
                </a:solidFill>
              </a:rPr>
              <a:t>mechanics</a:t>
            </a:r>
            <a:endParaRPr lang="nl-NL" sz="1200" b="1" dirty="0">
              <a:solidFill>
                <a:schemeClr val="bg1"/>
              </a:solidFill>
            </a:endParaRPr>
          </a:p>
        </p:txBody>
      </p:sp>
      <p:sp>
        <p:nvSpPr>
          <p:cNvPr id="7" name="Rectangle 28"/>
          <p:cNvSpPr>
            <a:spLocks noChangeArrowheads="1"/>
          </p:cNvSpPr>
          <p:nvPr/>
        </p:nvSpPr>
        <p:spPr bwMode="auto">
          <a:xfrm>
            <a:off x="1564638" y="-1"/>
            <a:ext cx="7579361" cy="984857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</p:spPr>
        <p:txBody>
          <a:bodyPr wrap="none" lIns="91436" tIns="45719" rIns="91436" bIns="45719" anchor="ctr"/>
          <a:lstStyle/>
          <a:p>
            <a:pPr algn="r"/>
            <a:endParaRPr lang="nl-NL" sz="2100">
              <a:latin typeface="Tahoma" pitchFamily="34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054225" y="992966"/>
            <a:ext cx="6337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u="sng" dirty="0"/>
              <a:t>Courses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564640" y="1555034"/>
            <a:ext cx="393550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/>
              <a:t>CIE5260 Structural response to earthquakes</a:t>
            </a:r>
          </a:p>
          <a:p>
            <a:pPr algn="ctr">
              <a:spcBef>
                <a:spcPct val="50000"/>
              </a:spcBef>
            </a:pPr>
            <a:r>
              <a:rPr lang="en-US" sz="1600" dirty="0"/>
              <a:t>Focus: </a:t>
            </a:r>
          </a:p>
          <a:p>
            <a:pPr algn="ctr">
              <a:spcBef>
                <a:spcPct val="50000"/>
              </a:spcBef>
            </a:pPr>
            <a:r>
              <a:rPr lang="en-US" sz="1600" dirty="0"/>
              <a:t>Response of structures to both tectonic and human-provoked earthquakes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7092" y="1555034"/>
            <a:ext cx="1140429" cy="15193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895" y="3303366"/>
            <a:ext cx="1961204" cy="14040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2739" y="3303366"/>
            <a:ext cx="2220392" cy="1446427"/>
          </a:xfrm>
          <a:prstGeom prst="rect">
            <a:avLst/>
          </a:prstGeom>
        </p:spPr>
      </p:pic>
      <p:grpSp>
        <p:nvGrpSpPr>
          <p:cNvPr id="13" name="Group 364"/>
          <p:cNvGrpSpPr>
            <a:grpSpLocks/>
          </p:cNvGrpSpPr>
          <p:nvPr/>
        </p:nvGrpSpPr>
        <p:grpSpPr bwMode="auto">
          <a:xfrm>
            <a:off x="7930518" y="3213743"/>
            <a:ext cx="1133741" cy="1694673"/>
            <a:chOff x="2887" y="261"/>
            <a:chExt cx="2873" cy="3951"/>
          </a:xfrm>
        </p:grpSpPr>
        <p:grpSp>
          <p:nvGrpSpPr>
            <p:cNvPr id="14" name="Group 203"/>
            <p:cNvGrpSpPr>
              <a:grpSpLocks/>
            </p:cNvGrpSpPr>
            <p:nvPr/>
          </p:nvGrpSpPr>
          <p:grpSpPr bwMode="auto">
            <a:xfrm>
              <a:off x="2887" y="334"/>
              <a:ext cx="2029" cy="3877"/>
              <a:chOff x="4463" y="3516"/>
              <a:chExt cx="5073" cy="9693"/>
            </a:xfrm>
          </p:grpSpPr>
          <p:grpSp>
            <p:nvGrpSpPr>
              <p:cNvPr id="143" name="Group 204"/>
              <p:cNvGrpSpPr>
                <a:grpSpLocks/>
              </p:cNvGrpSpPr>
              <p:nvPr/>
            </p:nvGrpSpPr>
            <p:grpSpPr bwMode="auto">
              <a:xfrm>
                <a:off x="4463" y="8863"/>
                <a:ext cx="5073" cy="4346"/>
                <a:chOff x="1971" y="8863"/>
                <a:chExt cx="5073" cy="4346"/>
              </a:xfrm>
            </p:grpSpPr>
            <p:sp>
              <p:nvSpPr>
                <p:cNvPr id="166" name="Rectangle 205" descr="10%"/>
                <p:cNvSpPr>
                  <a:spLocks noChangeArrowheads="1"/>
                </p:cNvSpPr>
                <p:nvPr/>
              </p:nvSpPr>
              <p:spPr bwMode="auto">
                <a:xfrm flipH="1" flipV="1">
                  <a:off x="4081" y="8863"/>
                  <a:ext cx="2963" cy="453"/>
                </a:xfrm>
                <a:prstGeom prst="rect">
                  <a:avLst/>
                </a:prstGeom>
                <a:pattFill prst="pct10">
                  <a:fgClr>
                    <a:srgbClr val="99CCFF"/>
                  </a:fgClr>
                  <a:bgClr>
                    <a:srgbClr val="FFFFFF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9pPr>
                </a:lstStyle>
                <a:p>
                  <a:endParaRPr lang="nl-NL" altLang="nl-NL"/>
                </a:p>
              </p:txBody>
            </p:sp>
            <p:sp>
              <p:nvSpPr>
                <p:cNvPr id="167" name="Rectangle 206"/>
                <p:cNvSpPr>
                  <a:spLocks noChangeArrowheads="1"/>
                </p:cNvSpPr>
                <p:nvPr/>
              </p:nvSpPr>
              <p:spPr bwMode="auto">
                <a:xfrm>
                  <a:off x="1971" y="8863"/>
                  <a:ext cx="2110" cy="2273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9pPr>
                </a:lstStyle>
                <a:p>
                  <a:endParaRPr lang="nl-NL" altLang="nl-NL"/>
                </a:p>
              </p:txBody>
            </p:sp>
            <p:sp>
              <p:nvSpPr>
                <p:cNvPr id="168" name="Rectangle 207" descr="10%"/>
                <p:cNvSpPr>
                  <a:spLocks noChangeArrowheads="1"/>
                </p:cNvSpPr>
                <p:nvPr/>
              </p:nvSpPr>
              <p:spPr bwMode="auto">
                <a:xfrm>
                  <a:off x="1971" y="11021"/>
                  <a:ext cx="2110" cy="2188"/>
                </a:xfrm>
                <a:prstGeom prst="rect">
                  <a:avLst/>
                </a:prstGeom>
                <a:pattFill prst="pct10">
                  <a:fgClr>
                    <a:srgbClr val="969696"/>
                  </a:fgClr>
                  <a:bgClr>
                    <a:srgbClr val="FFFF99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9pPr>
                </a:lstStyle>
                <a:p>
                  <a:endParaRPr lang="nl-NL" altLang="nl-NL"/>
                </a:p>
              </p:txBody>
            </p:sp>
            <p:sp>
              <p:nvSpPr>
                <p:cNvPr id="169" name="Line 208"/>
                <p:cNvSpPr>
                  <a:spLocks noChangeAspect="1" noChangeShapeType="1"/>
                </p:cNvSpPr>
                <p:nvPr/>
              </p:nvSpPr>
              <p:spPr bwMode="auto">
                <a:xfrm>
                  <a:off x="1971" y="11021"/>
                  <a:ext cx="211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grpSp>
              <p:nvGrpSpPr>
                <p:cNvPr id="170" name="Group 209"/>
                <p:cNvGrpSpPr>
                  <a:grpSpLocks/>
                </p:cNvGrpSpPr>
                <p:nvPr/>
              </p:nvGrpSpPr>
              <p:grpSpPr bwMode="auto">
                <a:xfrm>
                  <a:off x="1971" y="8863"/>
                  <a:ext cx="2110" cy="136"/>
                  <a:chOff x="3756" y="11280"/>
                  <a:chExt cx="2782" cy="136"/>
                </a:xfrm>
              </p:grpSpPr>
              <p:sp>
                <p:nvSpPr>
                  <p:cNvPr id="171" name="Line 210"/>
                  <p:cNvSpPr>
                    <a:spLocks noChangeShapeType="1"/>
                  </p:cNvSpPr>
                  <p:nvPr/>
                </p:nvSpPr>
                <p:spPr bwMode="auto">
                  <a:xfrm>
                    <a:off x="3756" y="11280"/>
                    <a:ext cx="278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172" name="Line 211"/>
                  <p:cNvSpPr>
                    <a:spLocks noChangeShapeType="1"/>
                  </p:cNvSpPr>
                  <p:nvPr/>
                </p:nvSpPr>
                <p:spPr bwMode="auto">
                  <a:xfrm>
                    <a:off x="6227" y="11325"/>
                    <a:ext cx="24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173" name="Line 212"/>
                  <p:cNvSpPr>
                    <a:spLocks noChangeShapeType="1"/>
                  </p:cNvSpPr>
                  <p:nvPr/>
                </p:nvSpPr>
                <p:spPr bwMode="auto">
                  <a:xfrm>
                    <a:off x="6255" y="11367"/>
                    <a:ext cx="187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174" name="Line 213"/>
                  <p:cNvSpPr>
                    <a:spLocks noChangeShapeType="1"/>
                  </p:cNvSpPr>
                  <p:nvPr/>
                </p:nvSpPr>
                <p:spPr bwMode="auto">
                  <a:xfrm>
                    <a:off x="6285" y="11415"/>
                    <a:ext cx="125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</p:grpSp>
          <p:grpSp>
            <p:nvGrpSpPr>
              <p:cNvPr id="144" name="Group 214"/>
              <p:cNvGrpSpPr>
                <a:grpSpLocks/>
              </p:cNvGrpSpPr>
              <p:nvPr/>
            </p:nvGrpSpPr>
            <p:grpSpPr bwMode="auto">
              <a:xfrm>
                <a:off x="5207" y="5798"/>
                <a:ext cx="505" cy="7268"/>
                <a:chOff x="5207" y="5798"/>
                <a:chExt cx="456" cy="7268"/>
              </a:xfrm>
            </p:grpSpPr>
            <p:sp>
              <p:nvSpPr>
                <p:cNvPr id="156" name="Rectangle 215"/>
                <p:cNvSpPr>
                  <a:spLocks noChangeArrowheads="1"/>
                </p:cNvSpPr>
                <p:nvPr/>
              </p:nvSpPr>
              <p:spPr bwMode="auto">
                <a:xfrm>
                  <a:off x="5375" y="9320"/>
                  <a:ext cx="219" cy="3746"/>
                </a:xfrm>
                <a:prstGeom prst="rect">
                  <a:avLst/>
                </a:prstGeom>
                <a:solidFill>
                  <a:srgbClr val="E271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9pPr>
                </a:lstStyle>
                <a:p>
                  <a:endParaRPr lang="nl-NL" altLang="nl-NL"/>
                </a:p>
              </p:txBody>
            </p:sp>
            <p:sp>
              <p:nvSpPr>
                <p:cNvPr id="157" name="Freeform 216"/>
                <p:cNvSpPr>
                  <a:spLocks/>
                </p:cNvSpPr>
                <p:nvPr/>
              </p:nvSpPr>
              <p:spPr bwMode="auto">
                <a:xfrm>
                  <a:off x="5390" y="5798"/>
                  <a:ext cx="197" cy="2641"/>
                </a:xfrm>
                <a:custGeom>
                  <a:avLst/>
                  <a:gdLst>
                    <a:gd name="T0" fmla="*/ 0 w 197"/>
                    <a:gd name="T1" fmla="*/ 2564 h 2648"/>
                    <a:gd name="T2" fmla="*/ 35 w 197"/>
                    <a:gd name="T3" fmla="*/ 0 h 2648"/>
                    <a:gd name="T4" fmla="*/ 156 w 197"/>
                    <a:gd name="T5" fmla="*/ 0 h 2648"/>
                    <a:gd name="T6" fmla="*/ 197 w 197"/>
                    <a:gd name="T7" fmla="*/ 2561 h 2648"/>
                    <a:gd name="T8" fmla="*/ 0 w 197"/>
                    <a:gd name="T9" fmla="*/ 2564 h 26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97" h="2648">
                      <a:moveTo>
                        <a:pt x="0" y="2648"/>
                      </a:moveTo>
                      <a:lnTo>
                        <a:pt x="35" y="0"/>
                      </a:lnTo>
                      <a:lnTo>
                        <a:pt x="156" y="0"/>
                      </a:lnTo>
                      <a:lnTo>
                        <a:pt x="197" y="2645"/>
                      </a:lnTo>
                      <a:lnTo>
                        <a:pt x="0" y="26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58" name="Freeform 217"/>
                <p:cNvSpPr>
                  <a:spLocks/>
                </p:cNvSpPr>
                <p:nvPr/>
              </p:nvSpPr>
              <p:spPr bwMode="auto">
                <a:xfrm>
                  <a:off x="5359" y="8440"/>
                  <a:ext cx="252" cy="1272"/>
                </a:xfrm>
                <a:custGeom>
                  <a:avLst/>
                  <a:gdLst>
                    <a:gd name="T0" fmla="*/ 4 w 252"/>
                    <a:gd name="T1" fmla="*/ 1239 h 1275"/>
                    <a:gd name="T2" fmla="*/ 25 w 252"/>
                    <a:gd name="T3" fmla="*/ 1239 h 1275"/>
                    <a:gd name="T4" fmla="*/ 252 w 252"/>
                    <a:gd name="T5" fmla="*/ 1239 h 1275"/>
                    <a:gd name="T6" fmla="*/ 249 w 252"/>
                    <a:gd name="T7" fmla="*/ 710 h 1275"/>
                    <a:gd name="T8" fmla="*/ 225 w 252"/>
                    <a:gd name="T9" fmla="*/ 0 h 1275"/>
                    <a:gd name="T10" fmla="*/ 28 w 252"/>
                    <a:gd name="T11" fmla="*/ 0 h 1275"/>
                    <a:gd name="T12" fmla="*/ 0 w 252"/>
                    <a:gd name="T13" fmla="*/ 710 h 1275"/>
                    <a:gd name="T14" fmla="*/ 4 w 252"/>
                    <a:gd name="T15" fmla="*/ 1239 h 127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52" h="1275">
                      <a:moveTo>
                        <a:pt x="4" y="1275"/>
                      </a:moveTo>
                      <a:cubicBezTo>
                        <a:pt x="11" y="1275"/>
                        <a:pt x="18" y="1275"/>
                        <a:pt x="25" y="1275"/>
                      </a:cubicBezTo>
                      <a:lnTo>
                        <a:pt x="252" y="1275"/>
                      </a:lnTo>
                      <a:lnTo>
                        <a:pt x="249" y="734"/>
                      </a:lnTo>
                      <a:lnTo>
                        <a:pt x="225" y="0"/>
                      </a:lnTo>
                      <a:lnTo>
                        <a:pt x="28" y="0"/>
                      </a:lnTo>
                      <a:lnTo>
                        <a:pt x="0" y="734"/>
                      </a:lnTo>
                      <a:lnTo>
                        <a:pt x="4" y="127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NL"/>
                </a:p>
              </p:txBody>
            </p:sp>
            <p:grpSp>
              <p:nvGrpSpPr>
                <p:cNvPr id="159" name="Group 218"/>
                <p:cNvGrpSpPr>
                  <a:grpSpLocks noChangeAspect="1"/>
                </p:cNvGrpSpPr>
                <p:nvPr/>
              </p:nvGrpSpPr>
              <p:grpSpPr bwMode="auto">
                <a:xfrm>
                  <a:off x="5207" y="8347"/>
                  <a:ext cx="456" cy="92"/>
                  <a:chOff x="4890" y="9787"/>
                  <a:chExt cx="714" cy="143"/>
                </a:xfrm>
              </p:grpSpPr>
              <p:sp>
                <p:nvSpPr>
                  <p:cNvPr id="160" name="Rectangle 21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93" y="9787"/>
                    <a:ext cx="711" cy="143"/>
                  </a:xfrm>
                  <a:prstGeom prst="rect">
                    <a:avLst/>
                  </a:prstGeom>
                  <a:no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9pPr>
                  </a:lstStyle>
                  <a:p>
                    <a:endParaRPr lang="nl-NL" altLang="nl-NL"/>
                  </a:p>
                </p:txBody>
              </p:sp>
              <p:sp>
                <p:nvSpPr>
                  <p:cNvPr id="161" name="Line 22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890" y="9858"/>
                    <a:ext cx="711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162" name="Line 22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032" y="9787"/>
                    <a:ext cx="0" cy="14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163" name="Line 22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174" y="9787"/>
                    <a:ext cx="0" cy="14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164" name="Line 22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316" y="9787"/>
                    <a:ext cx="0" cy="14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165" name="Line 22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458" y="9787"/>
                    <a:ext cx="0" cy="14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</p:grpSp>
          <p:grpSp>
            <p:nvGrpSpPr>
              <p:cNvPr id="145" name="Group 225"/>
              <p:cNvGrpSpPr>
                <a:grpSpLocks/>
              </p:cNvGrpSpPr>
              <p:nvPr/>
            </p:nvGrpSpPr>
            <p:grpSpPr bwMode="auto">
              <a:xfrm>
                <a:off x="5066" y="3516"/>
                <a:ext cx="767" cy="3252"/>
                <a:chOff x="7550" y="8329"/>
                <a:chExt cx="767" cy="3252"/>
              </a:xfrm>
            </p:grpSpPr>
            <p:sp>
              <p:nvSpPr>
                <p:cNvPr id="149" name="Freeform 226"/>
                <p:cNvSpPr>
                  <a:spLocks/>
                </p:cNvSpPr>
                <p:nvPr/>
              </p:nvSpPr>
              <p:spPr bwMode="auto">
                <a:xfrm>
                  <a:off x="7857" y="10420"/>
                  <a:ext cx="460" cy="193"/>
                </a:xfrm>
                <a:custGeom>
                  <a:avLst/>
                  <a:gdLst>
                    <a:gd name="T0" fmla="*/ 0 w 460"/>
                    <a:gd name="T1" fmla="*/ 175 h 193"/>
                    <a:gd name="T2" fmla="*/ 36 w 460"/>
                    <a:gd name="T3" fmla="*/ 193 h 193"/>
                    <a:gd name="T4" fmla="*/ 385 w 460"/>
                    <a:gd name="T5" fmla="*/ 193 h 193"/>
                    <a:gd name="T6" fmla="*/ 460 w 460"/>
                    <a:gd name="T7" fmla="*/ 16 h 193"/>
                    <a:gd name="T8" fmla="*/ 106 w 460"/>
                    <a:gd name="T9" fmla="*/ 0 h 193"/>
                    <a:gd name="T10" fmla="*/ 22 w 460"/>
                    <a:gd name="T11" fmla="*/ 16 h 193"/>
                    <a:gd name="T12" fmla="*/ 0 w 460"/>
                    <a:gd name="T13" fmla="*/ 175 h 19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60" h="193">
                      <a:moveTo>
                        <a:pt x="0" y="175"/>
                      </a:moveTo>
                      <a:lnTo>
                        <a:pt x="36" y="193"/>
                      </a:lnTo>
                      <a:lnTo>
                        <a:pt x="385" y="193"/>
                      </a:lnTo>
                      <a:lnTo>
                        <a:pt x="460" y="16"/>
                      </a:lnTo>
                      <a:lnTo>
                        <a:pt x="106" y="0"/>
                      </a:lnTo>
                      <a:lnTo>
                        <a:pt x="22" y="16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NL"/>
                </a:p>
              </p:txBody>
            </p:sp>
            <p:grpSp>
              <p:nvGrpSpPr>
                <p:cNvPr id="150" name="Group 227"/>
                <p:cNvGrpSpPr>
                  <a:grpSpLocks/>
                </p:cNvGrpSpPr>
                <p:nvPr/>
              </p:nvGrpSpPr>
              <p:grpSpPr bwMode="auto">
                <a:xfrm>
                  <a:off x="7550" y="8329"/>
                  <a:ext cx="343" cy="3252"/>
                  <a:chOff x="7550" y="8329"/>
                  <a:chExt cx="343" cy="3252"/>
                </a:xfrm>
              </p:grpSpPr>
              <p:sp>
                <p:nvSpPr>
                  <p:cNvPr id="151" name="Freeform 228"/>
                  <p:cNvSpPr>
                    <a:spLocks/>
                  </p:cNvSpPr>
                  <p:nvPr/>
                </p:nvSpPr>
                <p:spPr bwMode="auto">
                  <a:xfrm>
                    <a:off x="7716" y="10420"/>
                    <a:ext cx="163" cy="182"/>
                  </a:xfrm>
                  <a:custGeom>
                    <a:avLst/>
                    <a:gdLst>
                      <a:gd name="T0" fmla="*/ 142 w 163"/>
                      <a:gd name="T1" fmla="*/ 182 h 182"/>
                      <a:gd name="T2" fmla="*/ 163 w 163"/>
                      <a:gd name="T3" fmla="*/ 15 h 182"/>
                      <a:gd name="T4" fmla="*/ 62 w 163"/>
                      <a:gd name="T5" fmla="*/ 0 h 182"/>
                      <a:gd name="T6" fmla="*/ 13 w 163"/>
                      <a:gd name="T7" fmla="*/ 27 h 182"/>
                      <a:gd name="T8" fmla="*/ 0 w 163"/>
                      <a:gd name="T9" fmla="*/ 141 h 182"/>
                      <a:gd name="T10" fmla="*/ 142 w 163"/>
                      <a:gd name="T11" fmla="*/ 182 h 18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163" h="182">
                        <a:moveTo>
                          <a:pt x="142" y="182"/>
                        </a:moveTo>
                        <a:lnTo>
                          <a:pt x="163" y="15"/>
                        </a:lnTo>
                        <a:lnTo>
                          <a:pt x="62" y="0"/>
                        </a:lnTo>
                        <a:lnTo>
                          <a:pt x="13" y="27"/>
                        </a:lnTo>
                        <a:lnTo>
                          <a:pt x="0" y="141"/>
                        </a:lnTo>
                        <a:lnTo>
                          <a:pt x="142" y="18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152" name="Freeform 229"/>
                  <p:cNvSpPr>
                    <a:spLocks/>
                  </p:cNvSpPr>
                  <p:nvPr/>
                </p:nvSpPr>
                <p:spPr bwMode="auto">
                  <a:xfrm>
                    <a:off x="7779" y="8329"/>
                    <a:ext cx="114" cy="2107"/>
                  </a:xfrm>
                  <a:custGeom>
                    <a:avLst/>
                    <a:gdLst>
                      <a:gd name="T0" fmla="*/ 0 w 114"/>
                      <a:gd name="T1" fmla="*/ 2091 h 2107"/>
                      <a:gd name="T2" fmla="*/ 114 w 114"/>
                      <a:gd name="T3" fmla="*/ 0 h 2107"/>
                      <a:gd name="T4" fmla="*/ 78 w 114"/>
                      <a:gd name="T5" fmla="*/ 2107 h 2107"/>
                      <a:gd name="T6" fmla="*/ 0 w 114"/>
                      <a:gd name="T7" fmla="*/ 2091 h 210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114" h="2107">
                        <a:moveTo>
                          <a:pt x="0" y="2091"/>
                        </a:moveTo>
                        <a:lnTo>
                          <a:pt x="114" y="0"/>
                        </a:lnTo>
                        <a:lnTo>
                          <a:pt x="78" y="2107"/>
                        </a:lnTo>
                        <a:lnTo>
                          <a:pt x="0" y="209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153" name="Freeform 230"/>
                  <p:cNvSpPr>
                    <a:spLocks/>
                  </p:cNvSpPr>
                  <p:nvPr/>
                </p:nvSpPr>
                <p:spPr bwMode="auto">
                  <a:xfrm>
                    <a:off x="7550" y="10574"/>
                    <a:ext cx="286" cy="1007"/>
                  </a:xfrm>
                  <a:custGeom>
                    <a:avLst/>
                    <a:gdLst>
                      <a:gd name="T0" fmla="*/ 192 w 286"/>
                      <a:gd name="T1" fmla="*/ 0 h 1007"/>
                      <a:gd name="T2" fmla="*/ 0 w 286"/>
                      <a:gd name="T3" fmla="*/ 1007 h 1007"/>
                      <a:gd name="T4" fmla="*/ 286 w 286"/>
                      <a:gd name="T5" fmla="*/ 28 h 1007"/>
                      <a:gd name="T6" fmla="*/ 192 w 286"/>
                      <a:gd name="T7" fmla="*/ 0 h 100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86" h="1007">
                        <a:moveTo>
                          <a:pt x="192" y="0"/>
                        </a:moveTo>
                        <a:lnTo>
                          <a:pt x="0" y="1007"/>
                        </a:lnTo>
                        <a:lnTo>
                          <a:pt x="286" y="28"/>
                        </a:lnTo>
                        <a:lnTo>
                          <a:pt x="19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154" name="Oval 231"/>
                  <p:cNvSpPr>
                    <a:spLocks noChangeArrowheads="1"/>
                  </p:cNvSpPr>
                  <p:nvPr/>
                </p:nvSpPr>
                <p:spPr bwMode="auto">
                  <a:xfrm>
                    <a:off x="7738" y="10511"/>
                    <a:ext cx="119" cy="9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9pPr>
                  </a:lstStyle>
                  <a:p>
                    <a:endParaRPr lang="nl-NL" altLang="nl-NL"/>
                  </a:p>
                </p:txBody>
              </p:sp>
              <p:sp>
                <p:nvSpPr>
                  <p:cNvPr id="155" name="Freeform 232"/>
                  <p:cNvSpPr>
                    <a:spLocks noChangeAspect="1"/>
                  </p:cNvSpPr>
                  <p:nvPr/>
                </p:nvSpPr>
                <p:spPr bwMode="auto">
                  <a:xfrm>
                    <a:off x="7665" y="10450"/>
                    <a:ext cx="62" cy="113"/>
                  </a:xfrm>
                  <a:custGeom>
                    <a:avLst/>
                    <a:gdLst>
                      <a:gd name="T0" fmla="*/ 0 w 1579"/>
                      <a:gd name="T1" fmla="*/ 0 h 2863"/>
                      <a:gd name="T2" fmla="*/ 0 w 1579"/>
                      <a:gd name="T3" fmla="*/ 0 h 2863"/>
                      <a:gd name="T4" fmla="*/ 0 w 1579"/>
                      <a:gd name="T5" fmla="*/ 0 h 2863"/>
                      <a:gd name="T6" fmla="*/ 0 w 1579"/>
                      <a:gd name="T7" fmla="*/ 0 h 2863"/>
                      <a:gd name="T8" fmla="*/ 0 w 1579"/>
                      <a:gd name="T9" fmla="*/ 0 h 2863"/>
                      <a:gd name="T10" fmla="*/ 0 w 1579"/>
                      <a:gd name="T11" fmla="*/ 0 h 2863"/>
                      <a:gd name="T12" fmla="*/ 0 w 1579"/>
                      <a:gd name="T13" fmla="*/ 0 h 2863"/>
                      <a:gd name="T14" fmla="*/ 0 w 1579"/>
                      <a:gd name="T15" fmla="*/ 0 h 2863"/>
                      <a:gd name="T16" fmla="*/ 0 w 1579"/>
                      <a:gd name="T17" fmla="*/ 0 h 2863"/>
                      <a:gd name="T18" fmla="*/ 0 w 1579"/>
                      <a:gd name="T19" fmla="*/ 0 h 2863"/>
                      <a:gd name="T20" fmla="*/ 0 w 1579"/>
                      <a:gd name="T21" fmla="*/ 0 h 2863"/>
                      <a:gd name="T22" fmla="*/ 0 w 1579"/>
                      <a:gd name="T23" fmla="*/ 0 h 2863"/>
                      <a:gd name="T24" fmla="*/ 0 w 1579"/>
                      <a:gd name="T25" fmla="*/ 0 h 2863"/>
                      <a:gd name="T26" fmla="*/ 0 w 1579"/>
                      <a:gd name="T27" fmla="*/ 0 h 2863"/>
                      <a:gd name="T28" fmla="*/ 0 w 1579"/>
                      <a:gd name="T29" fmla="*/ 0 h 2863"/>
                      <a:gd name="T30" fmla="*/ 0 w 1579"/>
                      <a:gd name="T31" fmla="*/ 0 h 2863"/>
                      <a:gd name="T32" fmla="*/ 0 w 1579"/>
                      <a:gd name="T33" fmla="*/ 0 h 2863"/>
                      <a:gd name="T34" fmla="*/ 0 w 1579"/>
                      <a:gd name="T35" fmla="*/ 0 h 2863"/>
                      <a:gd name="T36" fmla="*/ 0 w 1579"/>
                      <a:gd name="T37" fmla="*/ 0 h 2863"/>
                      <a:gd name="T38" fmla="*/ 0 w 1579"/>
                      <a:gd name="T39" fmla="*/ 0 h 2863"/>
                      <a:gd name="T40" fmla="*/ 0 w 1579"/>
                      <a:gd name="T41" fmla="*/ 0 h 2863"/>
                      <a:gd name="T42" fmla="*/ 0 w 1579"/>
                      <a:gd name="T43" fmla="*/ 0 h 2863"/>
                      <a:gd name="T44" fmla="*/ 0 w 1579"/>
                      <a:gd name="T45" fmla="*/ 0 h 2863"/>
                      <a:gd name="T46" fmla="*/ 0 w 1579"/>
                      <a:gd name="T47" fmla="*/ 0 h 2863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0" t="0" r="r" b="b"/>
                    <a:pathLst>
                      <a:path w="1579" h="2863">
                        <a:moveTo>
                          <a:pt x="1255" y="2863"/>
                        </a:moveTo>
                        <a:lnTo>
                          <a:pt x="1579" y="0"/>
                        </a:lnTo>
                        <a:lnTo>
                          <a:pt x="1300" y="75"/>
                        </a:lnTo>
                        <a:lnTo>
                          <a:pt x="1080" y="165"/>
                        </a:lnTo>
                        <a:lnTo>
                          <a:pt x="855" y="265"/>
                        </a:lnTo>
                        <a:lnTo>
                          <a:pt x="570" y="405"/>
                        </a:lnTo>
                        <a:lnTo>
                          <a:pt x="395" y="515"/>
                        </a:lnTo>
                        <a:lnTo>
                          <a:pt x="305" y="585"/>
                        </a:lnTo>
                        <a:lnTo>
                          <a:pt x="210" y="665"/>
                        </a:lnTo>
                        <a:lnTo>
                          <a:pt x="90" y="790"/>
                        </a:lnTo>
                        <a:lnTo>
                          <a:pt x="25" y="910"/>
                        </a:lnTo>
                        <a:lnTo>
                          <a:pt x="15" y="985"/>
                        </a:lnTo>
                        <a:lnTo>
                          <a:pt x="0" y="1070"/>
                        </a:lnTo>
                        <a:lnTo>
                          <a:pt x="10" y="1155"/>
                        </a:lnTo>
                        <a:lnTo>
                          <a:pt x="35" y="1265"/>
                        </a:lnTo>
                        <a:lnTo>
                          <a:pt x="65" y="1345"/>
                        </a:lnTo>
                        <a:lnTo>
                          <a:pt x="155" y="1535"/>
                        </a:lnTo>
                        <a:lnTo>
                          <a:pt x="210" y="1645"/>
                        </a:lnTo>
                        <a:lnTo>
                          <a:pt x="335" y="1810"/>
                        </a:lnTo>
                        <a:lnTo>
                          <a:pt x="465" y="1990"/>
                        </a:lnTo>
                        <a:lnTo>
                          <a:pt x="665" y="2235"/>
                        </a:lnTo>
                        <a:lnTo>
                          <a:pt x="785" y="2365"/>
                        </a:lnTo>
                        <a:lnTo>
                          <a:pt x="980" y="2580"/>
                        </a:lnTo>
                        <a:lnTo>
                          <a:pt x="1255" y="286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</p:grpSp>
          <p:grpSp>
            <p:nvGrpSpPr>
              <p:cNvPr id="146" name="Group 233"/>
              <p:cNvGrpSpPr>
                <a:grpSpLocks noChangeAspect="1"/>
              </p:cNvGrpSpPr>
              <p:nvPr/>
            </p:nvGrpSpPr>
            <p:grpSpPr bwMode="auto">
              <a:xfrm>
                <a:off x="5680" y="8994"/>
                <a:ext cx="336" cy="2027"/>
                <a:chOff x="5535" y="10785"/>
                <a:chExt cx="525" cy="1572"/>
              </a:xfrm>
            </p:grpSpPr>
            <p:sp>
              <p:nvSpPr>
                <p:cNvPr id="147" name="Line 234"/>
                <p:cNvSpPr>
                  <a:spLocks noChangeAspect="1" noChangeShapeType="1"/>
                </p:cNvSpPr>
                <p:nvPr/>
              </p:nvSpPr>
              <p:spPr bwMode="auto">
                <a:xfrm>
                  <a:off x="5538" y="10785"/>
                  <a:ext cx="0" cy="132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48" name="Freeform 235"/>
                <p:cNvSpPr>
                  <a:spLocks noChangeAspect="1"/>
                </p:cNvSpPr>
                <p:nvPr/>
              </p:nvSpPr>
              <p:spPr bwMode="auto">
                <a:xfrm>
                  <a:off x="5535" y="12105"/>
                  <a:ext cx="525" cy="252"/>
                </a:xfrm>
                <a:custGeom>
                  <a:avLst/>
                  <a:gdLst>
                    <a:gd name="T0" fmla="*/ 0 w 525"/>
                    <a:gd name="T1" fmla="*/ 0 h 267"/>
                    <a:gd name="T2" fmla="*/ 105 w 525"/>
                    <a:gd name="T3" fmla="*/ 112 h 267"/>
                    <a:gd name="T4" fmla="*/ 525 w 525"/>
                    <a:gd name="T5" fmla="*/ 127 h 26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25" h="267">
                      <a:moveTo>
                        <a:pt x="0" y="0"/>
                      </a:moveTo>
                      <a:cubicBezTo>
                        <a:pt x="9" y="91"/>
                        <a:pt x="18" y="183"/>
                        <a:pt x="105" y="225"/>
                      </a:cubicBezTo>
                      <a:cubicBezTo>
                        <a:pt x="192" y="267"/>
                        <a:pt x="448" y="253"/>
                        <a:pt x="525" y="255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</p:grpSp>
        <p:grpSp>
          <p:nvGrpSpPr>
            <p:cNvPr id="15" name="Group 236"/>
            <p:cNvGrpSpPr>
              <a:grpSpLocks/>
            </p:cNvGrpSpPr>
            <p:nvPr/>
          </p:nvGrpSpPr>
          <p:grpSpPr bwMode="auto">
            <a:xfrm>
              <a:off x="3901" y="261"/>
              <a:ext cx="844" cy="3951"/>
              <a:chOff x="4050" y="1257"/>
              <a:chExt cx="2110" cy="9877"/>
            </a:xfrm>
          </p:grpSpPr>
          <p:grpSp>
            <p:nvGrpSpPr>
              <p:cNvPr id="64" name="Group 237"/>
              <p:cNvGrpSpPr>
                <a:grpSpLocks/>
              </p:cNvGrpSpPr>
              <p:nvPr/>
            </p:nvGrpSpPr>
            <p:grpSpPr bwMode="auto">
              <a:xfrm>
                <a:off x="4050" y="1257"/>
                <a:ext cx="2110" cy="9877"/>
                <a:chOff x="1971" y="3332"/>
                <a:chExt cx="2110" cy="9877"/>
              </a:xfrm>
            </p:grpSpPr>
            <p:sp>
              <p:nvSpPr>
                <p:cNvPr id="134" name="Rectangle 238" descr="10%"/>
                <p:cNvSpPr>
                  <a:spLocks noChangeArrowheads="1"/>
                </p:cNvSpPr>
                <p:nvPr/>
              </p:nvSpPr>
              <p:spPr bwMode="auto">
                <a:xfrm>
                  <a:off x="1971" y="3332"/>
                  <a:ext cx="2110" cy="5531"/>
                </a:xfrm>
                <a:prstGeom prst="rect">
                  <a:avLst/>
                </a:prstGeom>
                <a:pattFill prst="pct10">
                  <a:fgClr>
                    <a:srgbClr val="99CCFF"/>
                  </a:fgClr>
                  <a:bgClr>
                    <a:srgbClr val="FFFFFF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9pPr>
                </a:lstStyle>
                <a:p>
                  <a:endParaRPr lang="nl-NL" altLang="nl-NL"/>
                </a:p>
              </p:txBody>
            </p:sp>
            <p:sp>
              <p:nvSpPr>
                <p:cNvPr id="135" name="Rectangle 239"/>
                <p:cNvSpPr>
                  <a:spLocks noChangeArrowheads="1"/>
                </p:cNvSpPr>
                <p:nvPr/>
              </p:nvSpPr>
              <p:spPr bwMode="auto">
                <a:xfrm>
                  <a:off x="1971" y="8863"/>
                  <a:ext cx="2110" cy="2273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9pPr>
                </a:lstStyle>
                <a:p>
                  <a:endParaRPr lang="nl-NL" altLang="nl-NL"/>
                </a:p>
              </p:txBody>
            </p:sp>
            <p:sp>
              <p:nvSpPr>
                <p:cNvPr id="136" name="Rectangle 240" descr="10%"/>
                <p:cNvSpPr>
                  <a:spLocks noChangeArrowheads="1"/>
                </p:cNvSpPr>
                <p:nvPr/>
              </p:nvSpPr>
              <p:spPr bwMode="auto">
                <a:xfrm>
                  <a:off x="1971" y="11021"/>
                  <a:ext cx="2110" cy="2188"/>
                </a:xfrm>
                <a:prstGeom prst="rect">
                  <a:avLst/>
                </a:prstGeom>
                <a:pattFill prst="pct10">
                  <a:fgClr>
                    <a:srgbClr val="969696"/>
                  </a:fgClr>
                  <a:bgClr>
                    <a:srgbClr val="FFFF99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9pPr>
                </a:lstStyle>
                <a:p>
                  <a:endParaRPr lang="nl-NL" altLang="nl-NL"/>
                </a:p>
              </p:txBody>
            </p:sp>
            <p:sp>
              <p:nvSpPr>
                <p:cNvPr id="137" name="Line 241"/>
                <p:cNvSpPr>
                  <a:spLocks noChangeAspect="1" noChangeShapeType="1"/>
                </p:cNvSpPr>
                <p:nvPr/>
              </p:nvSpPr>
              <p:spPr bwMode="auto">
                <a:xfrm>
                  <a:off x="1971" y="11021"/>
                  <a:ext cx="211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grpSp>
              <p:nvGrpSpPr>
                <p:cNvPr id="138" name="Group 242"/>
                <p:cNvGrpSpPr>
                  <a:grpSpLocks/>
                </p:cNvGrpSpPr>
                <p:nvPr/>
              </p:nvGrpSpPr>
              <p:grpSpPr bwMode="auto">
                <a:xfrm>
                  <a:off x="1971" y="8863"/>
                  <a:ext cx="2110" cy="136"/>
                  <a:chOff x="3756" y="11280"/>
                  <a:chExt cx="2782" cy="136"/>
                </a:xfrm>
              </p:grpSpPr>
              <p:sp>
                <p:nvSpPr>
                  <p:cNvPr id="139" name="Line 243"/>
                  <p:cNvSpPr>
                    <a:spLocks noChangeShapeType="1"/>
                  </p:cNvSpPr>
                  <p:nvPr/>
                </p:nvSpPr>
                <p:spPr bwMode="auto">
                  <a:xfrm>
                    <a:off x="3756" y="11280"/>
                    <a:ext cx="278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140" name="Line 244"/>
                  <p:cNvSpPr>
                    <a:spLocks noChangeShapeType="1"/>
                  </p:cNvSpPr>
                  <p:nvPr/>
                </p:nvSpPr>
                <p:spPr bwMode="auto">
                  <a:xfrm>
                    <a:off x="6227" y="11325"/>
                    <a:ext cx="24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141" name="Line 245"/>
                  <p:cNvSpPr>
                    <a:spLocks noChangeShapeType="1"/>
                  </p:cNvSpPr>
                  <p:nvPr/>
                </p:nvSpPr>
                <p:spPr bwMode="auto">
                  <a:xfrm>
                    <a:off x="6255" y="11367"/>
                    <a:ext cx="187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142" name="Line 246"/>
                  <p:cNvSpPr>
                    <a:spLocks noChangeShapeType="1"/>
                  </p:cNvSpPr>
                  <p:nvPr/>
                </p:nvSpPr>
                <p:spPr bwMode="auto">
                  <a:xfrm>
                    <a:off x="6285" y="11415"/>
                    <a:ext cx="125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</p:grpSp>
          <p:sp>
            <p:nvSpPr>
              <p:cNvPr id="65" name="Freeform 247"/>
              <p:cNvSpPr>
                <a:spLocks/>
              </p:cNvSpPr>
              <p:nvPr/>
            </p:nvSpPr>
            <p:spPr bwMode="auto">
              <a:xfrm>
                <a:off x="4997" y="3723"/>
                <a:ext cx="218" cy="2641"/>
              </a:xfrm>
              <a:custGeom>
                <a:avLst/>
                <a:gdLst>
                  <a:gd name="T0" fmla="*/ 0 w 197"/>
                  <a:gd name="T1" fmla="*/ 2564 h 2648"/>
                  <a:gd name="T2" fmla="*/ 120 w 197"/>
                  <a:gd name="T3" fmla="*/ 0 h 2648"/>
                  <a:gd name="T4" fmla="*/ 525 w 197"/>
                  <a:gd name="T5" fmla="*/ 0 h 2648"/>
                  <a:gd name="T6" fmla="*/ 663 w 197"/>
                  <a:gd name="T7" fmla="*/ 2561 h 2648"/>
                  <a:gd name="T8" fmla="*/ 0 w 197"/>
                  <a:gd name="T9" fmla="*/ 2564 h 26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7" h="2648">
                    <a:moveTo>
                      <a:pt x="0" y="2648"/>
                    </a:moveTo>
                    <a:lnTo>
                      <a:pt x="35" y="0"/>
                    </a:lnTo>
                    <a:lnTo>
                      <a:pt x="156" y="0"/>
                    </a:lnTo>
                    <a:lnTo>
                      <a:pt x="197" y="2645"/>
                    </a:lnTo>
                    <a:lnTo>
                      <a:pt x="0" y="26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grpSp>
            <p:nvGrpSpPr>
              <p:cNvPr id="66" name="Group 248"/>
              <p:cNvGrpSpPr>
                <a:grpSpLocks/>
              </p:cNvGrpSpPr>
              <p:nvPr/>
            </p:nvGrpSpPr>
            <p:grpSpPr bwMode="auto">
              <a:xfrm>
                <a:off x="4653" y="1441"/>
                <a:ext cx="767" cy="3252"/>
                <a:chOff x="7550" y="8329"/>
                <a:chExt cx="767" cy="3252"/>
              </a:xfrm>
            </p:grpSpPr>
            <p:sp>
              <p:nvSpPr>
                <p:cNvPr id="127" name="Freeform 249"/>
                <p:cNvSpPr>
                  <a:spLocks/>
                </p:cNvSpPr>
                <p:nvPr/>
              </p:nvSpPr>
              <p:spPr bwMode="auto">
                <a:xfrm>
                  <a:off x="7857" y="10420"/>
                  <a:ext cx="460" cy="193"/>
                </a:xfrm>
                <a:custGeom>
                  <a:avLst/>
                  <a:gdLst>
                    <a:gd name="T0" fmla="*/ 0 w 460"/>
                    <a:gd name="T1" fmla="*/ 175 h 193"/>
                    <a:gd name="T2" fmla="*/ 36 w 460"/>
                    <a:gd name="T3" fmla="*/ 193 h 193"/>
                    <a:gd name="T4" fmla="*/ 385 w 460"/>
                    <a:gd name="T5" fmla="*/ 193 h 193"/>
                    <a:gd name="T6" fmla="*/ 460 w 460"/>
                    <a:gd name="T7" fmla="*/ 16 h 193"/>
                    <a:gd name="T8" fmla="*/ 106 w 460"/>
                    <a:gd name="T9" fmla="*/ 0 h 193"/>
                    <a:gd name="T10" fmla="*/ 22 w 460"/>
                    <a:gd name="T11" fmla="*/ 16 h 193"/>
                    <a:gd name="T12" fmla="*/ 0 w 460"/>
                    <a:gd name="T13" fmla="*/ 175 h 19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60" h="193">
                      <a:moveTo>
                        <a:pt x="0" y="175"/>
                      </a:moveTo>
                      <a:lnTo>
                        <a:pt x="36" y="193"/>
                      </a:lnTo>
                      <a:lnTo>
                        <a:pt x="385" y="193"/>
                      </a:lnTo>
                      <a:lnTo>
                        <a:pt x="460" y="16"/>
                      </a:lnTo>
                      <a:lnTo>
                        <a:pt x="106" y="0"/>
                      </a:lnTo>
                      <a:lnTo>
                        <a:pt x="22" y="16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NL"/>
                </a:p>
              </p:txBody>
            </p:sp>
            <p:grpSp>
              <p:nvGrpSpPr>
                <p:cNvPr id="128" name="Group 250"/>
                <p:cNvGrpSpPr>
                  <a:grpSpLocks/>
                </p:cNvGrpSpPr>
                <p:nvPr/>
              </p:nvGrpSpPr>
              <p:grpSpPr bwMode="auto">
                <a:xfrm>
                  <a:off x="7550" y="8329"/>
                  <a:ext cx="343" cy="3252"/>
                  <a:chOff x="7550" y="8329"/>
                  <a:chExt cx="343" cy="3252"/>
                </a:xfrm>
              </p:grpSpPr>
              <p:sp>
                <p:nvSpPr>
                  <p:cNvPr id="129" name="Freeform 251"/>
                  <p:cNvSpPr>
                    <a:spLocks/>
                  </p:cNvSpPr>
                  <p:nvPr/>
                </p:nvSpPr>
                <p:spPr bwMode="auto">
                  <a:xfrm>
                    <a:off x="7716" y="10420"/>
                    <a:ext cx="163" cy="182"/>
                  </a:xfrm>
                  <a:custGeom>
                    <a:avLst/>
                    <a:gdLst>
                      <a:gd name="T0" fmla="*/ 142 w 163"/>
                      <a:gd name="T1" fmla="*/ 182 h 182"/>
                      <a:gd name="T2" fmla="*/ 163 w 163"/>
                      <a:gd name="T3" fmla="*/ 15 h 182"/>
                      <a:gd name="T4" fmla="*/ 62 w 163"/>
                      <a:gd name="T5" fmla="*/ 0 h 182"/>
                      <a:gd name="T6" fmla="*/ 13 w 163"/>
                      <a:gd name="T7" fmla="*/ 27 h 182"/>
                      <a:gd name="T8" fmla="*/ 0 w 163"/>
                      <a:gd name="T9" fmla="*/ 141 h 182"/>
                      <a:gd name="T10" fmla="*/ 142 w 163"/>
                      <a:gd name="T11" fmla="*/ 182 h 18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163" h="182">
                        <a:moveTo>
                          <a:pt x="142" y="182"/>
                        </a:moveTo>
                        <a:lnTo>
                          <a:pt x="163" y="15"/>
                        </a:lnTo>
                        <a:lnTo>
                          <a:pt x="62" y="0"/>
                        </a:lnTo>
                        <a:lnTo>
                          <a:pt x="13" y="27"/>
                        </a:lnTo>
                        <a:lnTo>
                          <a:pt x="0" y="141"/>
                        </a:lnTo>
                        <a:lnTo>
                          <a:pt x="142" y="18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130" name="Freeform 252"/>
                  <p:cNvSpPr>
                    <a:spLocks/>
                  </p:cNvSpPr>
                  <p:nvPr/>
                </p:nvSpPr>
                <p:spPr bwMode="auto">
                  <a:xfrm>
                    <a:off x="7779" y="8329"/>
                    <a:ext cx="114" cy="2107"/>
                  </a:xfrm>
                  <a:custGeom>
                    <a:avLst/>
                    <a:gdLst>
                      <a:gd name="T0" fmla="*/ 0 w 114"/>
                      <a:gd name="T1" fmla="*/ 2091 h 2107"/>
                      <a:gd name="T2" fmla="*/ 114 w 114"/>
                      <a:gd name="T3" fmla="*/ 0 h 2107"/>
                      <a:gd name="T4" fmla="*/ 78 w 114"/>
                      <a:gd name="T5" fmla="*/ 2107 h 2107"/>
                      <a:gd name="T6" fmla="*/ 0 w 114"/>
                      <a:gd name="T7" fmla="*/ 2091 h 210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114" h="2107">
                        <a:moveTo>
                          <a:pt x="0" y="2091"/>
                        </a:moveTo>
                        <a:lnTo>
                          <a:pt x="114" y="0"/>
                        </a:lnTo>
                        <a:lnTo>
                          <a:pt x="78" y="2107"/>
                        </a:lnTo>
                        <a:lnTo>
                          <a:pt x="0" y="209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131" name="Freeform 253"/>
                  <p:cNvSpPr>
                    <a:spLocks/>
                  </p:cNvSpPr>
                  <p:nvPr/>
                </p:nvSpPr>
                <p:spPr bwMode="auto">
                  <a:xfrm>
                    <a:off x="7550" y="10574"/>
                    <a:ext cx="286" cy="1007"/>
                  </a:xfrm>
                  <a:custGeom>
                    <a:avLst/>
                    <a:gdLst>
                      <a:gd name="T0" fmla="*/ 192 w 286"/>
                      <a:gd name="T1" fmla="*/ 0 h 1007"/>
                      <a:gd name="T2" fmla="*/ 0 w 286"/>
                      <a:gd name="T3" fmla="*/ 1007 h 1007"/>
                      <a:gd name="T4" fmla="*/ 286 w 286"/>
                      <a:gd name="T5" fmla="*/ 28 h 1007"/>
                      <a:gd name="T6" fmla="*/ 192 w 286"/>
                      <a:gd name="T7" fmla="*/ 0 h 100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86" h="1007">
                        <a:moveTo>
                          <a:pt x="192" y="0"/>
                        </a:moveTo>
                        <a:lnTo>
                          <a:pt x="0" y="1007"/>
                        </a:lnTo>
                        <a:lnTo>
                          <a:pt x="286" y="28"/>
                        </a:lnTo>
                        <a:lnTo>
                          <a:pt x="19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132" name="Oval 254"/>
                  <p:cNvSpPr>
                    <a:spLocks noChangeArrowheads="1"/>
                  </p:cNvSpPr>
                  <p:nvPr/>
                </p:nvSpPr>
                <p:spPr bwMode="auto">
                  <a:xfrm>
                    <a:off x="7738" y="10511"/>
                    <a:ext cx="119" cy="9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9pPr>
                  </a:lstStyle>
                  <a:p>
                    <a:endParaRPr lang="nl-NL" altLang="nl-NL"/>
                  </a:p>
                </p:txBody>
              </p:sp>
              <p:sp>
                <p:nvSpPr>
                  <p:cNvPr id="133" name="Freeform 255"/>
                  <p:cNvSpPr>
                    <a:spLocks noChangeAspect="1"/>
                  </p:cNvSpPr>
                  <p:nvPr/>
                </p:nvSpPr>
                <p:spPr bwMode="auto">
                  <a:xfrm>
                    <a:off x="7665" y="10450"/>
                    <a:ext cx="62" cy="113"/>
                  </a:xfrm>
                  <a:custGeom>
                    <a:avLst/>
                    <a:gdLst>
                      <a:gd name="T0" fmla="*/ 0 w 1579"/>
                      <a:gd name="T1" fmla="*/ 0 h 2863"/>
                      <a:gd name="T2" fmla="*/ 0 w 1579"/>
                      <a:gd name="T3" fmla="*/ 0 h 2863"/>
                      <a:gd name="T4" fmla="*/ 0 w 1579"/>
                      <a:gd name="T5" fmla="*/ 0 h 2863"/>
                      <a:gd name="T6" fmla="*/ 0 w 1579"/>
                      <a:gd name="T7" fmla="*/ 0 h 2863"/>
                      <a:gd name="T8" fmla="*/ 0 w 1579"/>
                      <a:gd name="T9" fmla="*/ 0 h 2863"/>
                      <a:gd name="T10" fmla="*/ 0 w 1579"/>
                      <a:gd name="T11" fmla="*/ 0 h 2863"/>
                      <a:gd name="T12" fmla="*/ 0 w 1579"/>
                      <a:gd name="T13" fmla="*/ 0 h 2863"/>
                      <a:gd name="T14" fmla="*/ 0 w 1579"/>
                      <a:gd name="T15" fmla="*/ 0 h 2863"/>
                      <a:gd name="T16" fmla="*/ 0 w 1579"/>
                      <a:gd name="T17" fmla="*/ 0 h 2863"/>
                      <a:gd name="T18" fmla="*/ 0 w 1579"/>
                      <a:gd name="T19" fmla="*/ 0 h 2863"/>
                      <a:gd name="T20" fmla="*/ 0 w 1579"/>
                      <a:gd name="T21" fmla="*/ 0 h 2863"/>
                      <a:gd name="T22" fmla="*/ 0 w 1579"/>
                      <a:gd name="T23" fmla="*/ 0 h 2863"/>
                      <a:gd name="T24" fmla="*/ 0 w 1579"/>
                      <a:gd name="T25" fmla="*/ 0 h 2863"/>
                      <a:gd name="T26" fmla="*/ 0 w 1579"/>
                      <a:gd name="T27" fmla="*/ 0 h 2863"/>
                      <a:gd name="T28" fmla="*/ 0 w 1579"/>
                      <a:gd name="T29" fmla="*/ 0 h 2863"/>
                      <a:gd name="T30" fmla="*/ 0 w 1579"/>
                      <a:gd name="T31" fmla="*/ 0 h 2863"/>
                      <a:gd name="T32" fmla="*/ 0 w 1579"/>
                      <a:gd name="T33" fmla="*/ 0 h 2863"/>
                      <a:gd name="T34" fmla="*/ 0 w 1579"/>
                      <a:gd name="T35" fmla="*/ 0 h 2863"/>
                      <a:gd name="T36" fmla="*/ 0 w 1579"/>
                      <a:gd name="T37" fmla="*/ 0 h 2863"/>
                      <a:gd name="T38" fmla="*/ 0 w 1579"/>
                      <a:gd name="T39" fmla="*/ 0 h 2863"/>
                      <a:gd name="T40" fmla="*/ 0 w 1579"/>
                      <a:gd name="T41" fmla="*/ 0 h 2863"/>
                      <a:gd name="T42" fmla="*/ 0 w 1579"/>
                      <a:gd name="T43" fmla="*/ 0 h 2863"/>
                      <a:gd name="T44" fmla="*/ 0 w 1579"/>
                      <a:gd name="T45" fmla="*/ 0 h 2863"/>
                      <a:gd name="T46" fmla="*/ 0 w 1579"/>
                      <a:gd name="T47" fmla="*/ 0 h 2863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0" t="0" r="r" b="b"/>
                    <a:pathLst>
                      <a:path w="1579" h="2863">
                        <a:moveTo>
                          <a:pt x="1255" y="2863"/>
                        </a:moveTo>
                        <a:lnTo>
                          <a:pt x="1579" y="0"/>
                        </a:lnTo>
                        <a:lnTo>
                          <a:pt x="1300" y="75"/>
                        </a:lnTo>
                        <a:lnTo>
                          <a:pt x="1080" y="165"/>
                        </a:lnTo>
                        <a:lnTo>
                          <a:pt x="855" y="265"/>
                        </a:lnTo>
                        <a:lnTo>
                          <a:pt x="570" y="405"/>
                        </a:lnTo>
                        <a:lnTo>
                          <a:pt x="395" y="515"/>
                        </a:lnTo>
                        <a:lnTo>
                          <a:pt x="305" y="585"/>
                        </a:lnTo>
                        <a:lnTo>
                          <a:pt x="210" y="665"/>
                        </a:lnTo>
                        <a:lnTo>
                          <a:pt x="90" y="790"/>
                        </a:lnTo>
                        <a:lnTo>
                          <a:pt x="25" y="910"/>
                        </a:lnTo>
                        <a:lnTo>
                          <a:pt x="15" y="985"/>
                        </a:lnTo>
                        <a:lnTo>
                          <a:pt x="0" y="1070"/>
                        </a:lnTo>
                        <a:lnTo>
                          <a:pt x="10" y="1155"/>
                        </a:lnTo>
                        <a:lnTo>
                          <a:pt x="35" y="1265"/>
                        </a:lnTo>
                        <a:lnTo>
                          <a:pt x="65" y="1345"/>
                        </a:lnTo>
                        <a:lnTo>
                          <a:pt x="155" y="1535"/>
                        </a:lnTo>
                        <a:lnTo>
                          <a:pt x="210" y="1645"/>
                        </a:lnTo>
                        <a:lnTo>
                          <a:pt x="335" y="1810"/>
                        </a:lnTo>
                        <a:lnTo>
                          <a:pt x="465" y="1990"/>
                        </a:lnTo>
                        <a:lnTo>
                          <a:pt x="665" y="2235"/>
                        </a:lnTo>
                        <a:lnTo>
                          <a:pt x="785" y="2365"/>
                        </a:lnTo>
                        <a:lnTo>
                          <a:pt x="980" y="2580"/>
                        </a:lnTo>
                        <a:lnTo>
                          <a:pt x="1255" y="286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</p:grpSp>
          <p:grpSp>
            <p:nvGrpSpPr>
              <p:cNvPr id="67" name="Group 256"/>
              <p:cNvGrpSpPr>
                <a:grpSpLocks noChangeAspect="1"/>
              </p:cNvGrpSpPr>
              <p:nvPr/>
            </p:nvGrpSpPr>
            <p:grpSpPr bwMode="auto">
              <a:xfrm>
                <a:off x="5275" y="6903"/>
                <a:ext cx="336" cy="2027"/>
                <a:chOff x="5535" y="10785"/>
                <a:chExt cx="525" cy="1572"/>
              </a:xfrm>
            </p:grpSpPr>
            <p:sp>
              <p:nvSpPr>
                <p:cNvPr id="125" name="Line 257"/>
                <p:cNvSpPr>
                  <a:spLocks noChangeAspect="1" noChangeShapeType="1"/>
                </p:cNvSpPr>
                <p:nvPr/>
              </p:nvSpPr>
              <p:spPr bwMode="auto">
                <a:xfrm>
                  <a:off x="5538" y="10785"/>
                  <a:ext cx="0" cy="132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26" name="Freeform 258"/>
                <p:cNvSpPr>
                  <a:spLocks noChangeAspect="1"/>
                </p:cNvSpPr>
                <p:nvPr/>
              </p:nvSpPr>
              <p:spPr bwMode="auto">
                <a:xfrm>
                  <a:off x="5535" y="12105"/>
                  <a:ext cx="525" cy="252"/>
                </a:xfrm>
                <a:custGeom>
                  <a:avLst/>
                  <a:gdLst>
                    <a:gd name="T0" fmla="*/ 0 w 525"/>
                    <a:gd name="T1" fmla="*/ 0 h 267"/>
                    <a:gd name="T2" fmla="*/ 105 w 525"/>
                    <a:gd name="T3" fmla="*/ 112 h 267"/>
                    <a:gd name="T4" fmla="*/ 525 w 525"/>
                    <a:gd name="T5" fmla="*/ 127 h 26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25" h="267">
                      <a:moveTo>
                        <a:pt x="0" y="0"/>
                      </a:moveTo>
                      <a:cubicBezTo>
                        <a:pt x="9" y="91"/>
                        <a:pt x="18" y="183"/>
                        <a:pt x="105" y="225"/>
                      </a:cubicBezTo>
                      <a:cubicBezTo>
                        <a:pt x="192" y="267"/>
                        <a:pt x="448" y="253"/>
                        <a:pt x="525" y="255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68" name="Group 259"/>
              <p:cNvGrpSpPr>
                <a:grpSpLocks/>
              </p:cNvGrpSpPr>
              <p:nvPr/>
            </p:nvGrpSpPr>
            <p:grpSpPr bwMode="auto">
              <a:xfrm>
                <a:off x="4291" y="7637"/>
                <a:ext cx="1638" cy="2911"/>
                <a:chOff x="4291" y="7637"/>
                <a:chExt cx="1638" cy="2911"/>
              </a:xfrm>
            </p:grpSpPr>
            <p:sp>
              <p:nvSpPr>
                <p:cNvPr id="83" name="Rectangle 260"/>
                <p:cNvSpPr>
                  <a:spLocks noChangeAspect="1" noChangeArrowheads="1"/>
                </p:cNvSpPr>
                <p:nvPr/>
              </p:nvSpPr>
              <p:spPr bwMode="auto">
                <a:xfrm>
                  <a:off x="5047" y="8673"/>
                  <a:ext cx="120" cy="279"/>
                </a:xfrm>
                <a:prstGeom prst="rect">
                  <a:avLst/>
                </a:prstGeom>
                <a:solidFill>
                  <a:srgbClr val="E271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9pPr>
                </a:lstStyle>
                <a:p>
                  <a:endParaRPr lang="nl-NL" altLang="nl-NL"/>
                </a:p>
              </p:txBody>
            </p:sp>
            <p:grpSp>
              <p:nvGrpSpPr>
                <p:cNvPr id="84" name="Group 261"/>
                <p:cNvGrpSpPr>
                  <a:grpSpLocks noChangeAspect="1"/>
                </p:cNvGrpSpPr>
                <p:nvPr/>
              </p:nvGrpSpPr>
              <p:grpSpPr bwMode="auto">
                <a:xfrm>
                  <a:off x="5064" y="8614"/>
                  <a:ext cx="86" cy="242"/>
                  <a:chOff x="4913" y="12334"/>
                  <a:chExt cx="413" cy="1133"/>
                </a:xfrm>
              </p:grpSpPr>
              <p:sp>
                <p:nvSpPr>
                  <p:cNvPr id="121" name="Oval 26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13" y="13125"/>
                    <a:ext cx="413" cy="342"/>
                  </a:xfrm>
                  <a:prstGeom prst="ellipse">
                    <a:avLst/>
                  </a:prstGeom>
                  <a:solidFill>
                    <a:srgbClr val="E271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9pPr>
                  </a:lstStyle>
                  <a:p>
                    <a:endParaRPr lang="nl-NL" altLang="nl-NL"/>
                  </a:p>
                </p:txBody>
              </p:sp>
              <p:sp>
                <p:nvSpPr>
                  <p:cNvPr id="122" name="Rectangle 26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13" y="12334"/>
                    <a:ext cx="413" cy="962"/>
                  </a:xfrm>
                  <a:prstGeom prst="rect">
                    <a:avLst/>
                  </a:prstGeom>
                  <a:solidFill>
                    <a:srgbClr val="E271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9pPr>
                  </a:lstStyle>
                  <a:p>
                    <a:endParaRPr lang="nl-NL" altLang="nl-NL"/>
                  </a:p>
                </p:txBody>
              </p:sp>
              <p:sp>
                <p:nvSpPr>
                  <p:cNvPr id="123" name="Line 264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4913" y="12334"/>
                    <a:ext cx="0" cy="96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124" name="Line 265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5326" y="12334"/>
                    <a:ext cx="0" cy="96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85" name="Group 266"/>
                <p:cNvGrpSpPr>
                  <a:grpSpLocks noChangeAspect="1"/>
                </p:cNvGrpSpPr>
                <p:nvPr/>
              </p:nvGrpSpPr>
              <p:grpSpPr bwMode="auto">
                <a:xfrm>
                  <a:off x="5080" y="8614"/>
                  <a:ext cx="52" cy="191"/>
                  <a:chOff x="4992" y="12334"/>
                  <a:chExt cx="249" cy="1121"/>
                </a:xfrm>
              </p:grpSpPr>
              <p:sp>
                <p:nvSpPr>
                  <p:cNvPr id="117" name="Oval 26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92" y="13182"/>
                    <a:ext cx="249" cy="273"/>
                  </a:xfrm>
                  <a:prstGeom prst="ellipse">
                    <a:avLst/>
                  </a:prstGeom>
                  <a:solidFill>
                    <a:srgbClr val="E271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9pPr>
                  </a:lstStyle>
                  <a:p>
                    <a:endParaRPr lang="nl-NL" altLang="nl-NL"/>
                  </a:p>
                </p:txBody>
              </p:sp>
              <p:sp>
                <p:nvSpPr>
                  <p:cNvPr id="118" name="Rectangle 26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92" y="12334"/>
                    <a:ext cx="249" cy="962"/>
                  </a:xfrm>
                  <a:prstGeom prst="rect">
                    <a:avLst/>
                  </a:prstGeom>
                  <a:solidFill>
                    <a:srgbClr val="E271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9pPr>
                  </a:lstStyle>
                  <a:p>
                    <a:endParaRPr lang="nl-NL" altLang="nl-NL"/>
                  </a:p>
                </p:txBody>
              </p:sp>
              <p:sp>
                <p:nvSpPr>
                  <p:cNvPr id="119" name="Line 26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4992" y="12334"/>
                    <a:ext cx="0" cy="96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120" name="Line 270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5241" y="12334"/>
                    <a:ext cx="0" cy="96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sp>
              <p:nvSpPr>
                <p:cNvPr id="86" name="AutoShape 271"/>
                <p:cNvSpPr>
                  <a:spLocks noChangeAspect="1" noChangeArrowheads="1"/>
                </p:cNvSpPr>
                <p:nvPr/>
              </p:nvSpPr>
              <p:spPr bwMode="auto">
                <a:xfrm>
                  <a:off x="4959" y="8284"/>
                  <a:ext cx="295" cy="33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466 w 21600"/>
                    <a:gd name="T13" fmla="*/ 4516 h 21600"/>
                    <a:gd name="T14" fmla="*/ 17134 w 21600"/>
                    <a:gd name="T15" fmla="*/ 1708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271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87" name="Rectangle 272"/>
                <p:cNvSpPr>
                  <a:spLocks noChangeAspect="1" noChangeArrowheads="1"/>
                </p:cNvSpPr>
                <p:nvPr/>
              </p:nvSpPr>
              <p:spPr bwMode="auto">
                <a:xfrm>
                  <a:off x="4961" y="7637"/>
                  <a:ext cx="292" cy="652"/>
                </a:xfrm>
                <a:prstGeom prst="rect">
                  <a:avLst/>
                </a:prstGeom>
                <a:solidFill>
                  <a:srgbClr val="E271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9pPr>
                </a:lstStyle>
                <a:p>
                  <a:endParaRPr lang="nl-NL" altLang="nl-NL"/>
                </a:p>
              </p:txBody>
            </p:sp>
            <p:grpSp>
              <p:nvGrpSpPr>
                <p:cNvPr id="88" name="Group 273"/>
                <p:cNvGrpSpPr>
                  <a:grpSpLocks noChangeAspect="1"/>
                </p:cNvGrpSpPr>
                <p:nvPr/>
              </p:nvGrpSpPr>
              <p:grpSpPr bwMode="auto">
                <a:xfrm>
                  <a:off x="4291" y="7943"/>
                  <a:ext cx="745" cy="1009"/>
                  <a:chOff x="3313" y="9797"/>
                  <a:chExt cx="3551" cy="4724"/>
                </a:xfrm>
              </p:grpSpPr>
              <p:sp>
                <p:nvSpPr>
                  <p:cNvPr id="107" name="Oval 27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616" y="11887"/>
                    <a:ext cx="248" cy="272"/>
                  </a:xfrm>
                  <a:prstGeom prst="ellipse">
                    <a:avLst/>
                  </a:prstGeom>
                  <a:solidFill>
                    <a:srgbClr val="E271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9pPr>
                  </a:lstStyle>
                  <a:p>
                    <a:endParaRPr lang="nl-NL" altLang="nl-NL"/>
                  </a:p>
                </p:txBody>
              </p:sp>
              <p:sp>
                <p:nvSpPr>
                  <p:cNvPr id="108" name="Freeform 275"/>
                  <p:cNvSpPr>
                    <a:spLocks noChangeAspect="1"/>
                  </p:cNvSpPr>
                  <p:nvPr/>
                </p:nvSpPr>
                <p:spPr bwMode="auto">
                  <a:xfrm>
                    <a:off x="3892" y="11887"/>
                    <a:ext cx="2922" cy="2341"/>
                  </a:xfrm>
                  <a:custGeom>
                    <a:avLst/>
                    <a:gdLst>
                      <a:gd name="T0" fmla="*/ 0 w 2922"/>
                      <a:gd name="T1" fmla="*/ 2341 h 2341"/>
                      <a:gd name="T2" fmla="*/ 2922 w 2922"/>
                      <a:gd name="T3" fmla="*/ 232 h 2341"/>
                      <a:gd name="T4" fmla="*/ 2813 w 2922"/>
                      <a:gd name="T5" fmla="*/ 0 h 2341"/>
                      <a:gd name="T6" fmla="*/ 0 w 2922"/>
                      <a:gd name="T7" fmla="*/ 2017 h 2341"/>
                      <a:gd name="T8" fmla="*/ 0 w 2922"/>
                      <a:gd name="T9" fmla="*/ 2341 h 234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922" h="2341">
                        <a:moveTo>
                          <a:pt x="0" y="2341"/>
                        </a:moveTo>
                        <a:lnTo>
                          <a:pt x="2922" y="232"/>
                        </a:lnTo>
                        <a:lnTo>
                          <a:pt x="2813" y="0"/>
                        </a:lnTo>
                        <a:lnTo>
                          <a:pt x="0" y="2017"/>
                        </a:lnTo>
                        <a:lnTo>
                          <a:pt x="0" y="2341"/>
                        </a:lnTo>
                        <a:close/>
                      </a:path>
                    </a:pathLst>
                  </a:custGeom>
                  <a:solidFill>
                    <a:srgbClr val="E271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109" name="Oval 27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19" y="9797"/>
                    <a:ext cx="355" cy="750"/>
                  </a:xfrm>
                  <a:prstGeom prst="ellipse">
                    <a:avLst/>
                  </a:prstGeom>
                  <a:solidFill>
                    <a:srgbClr val="E271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9pPr>
                  </a:lstStyle>
                  <a:p>
                    <a:endParaRPr lang="nl-NL" altLang="nl-NL"/>
                  </a:p>
                </p:txBody>
              </p:sp>
              <p:sp>
                <p:nvSpPr>
                  <p:cNvPr id="110" name="Freeform 277"/>
                  <p:cNvSpPr>
                    <a:spLocks noChangeAspect="1"/>
                  </p:cNvSpPr>
                  <p:nvPr/>
                </p:nvSpPr>
                <p:spPr bwMode="auto">
                  <a:xfrm>
                    <a:off x="3894" y="9854"/>
                    <a:ext cx="2722" cy="4397"/>
                  </a:xfrm>
                  <a:custGeom>
                    <a:avLst/>
                    <a:gdLst>
                      <a:gd name="T0" fmla="*/ 0 w 2722"/>
                      <a:gd name="T1" fmla="*/ 4397 h 4397"/>
                      <a:gd name="T2" fmla="*/ 2722 w 2722"/>
                      <a:gd name="T3" fmla="*/ 693 h 4397"/>
                      <a:gd name="T4" fmla="*/ 2611 w 2722"/>
                      <a:gd name="T5" fmla="*/ 0 h 4397"/>
                      <a:gd name="T6" fmla="*/ 0 w 2722"/>
                      <a:gd name="T7" fmla="*/ 3571 h 4397"/>
                      <a:gd name="T8" fmla="*/ 0 w 2722"/>
                      <a:gd name="T9" fmla="*/ 4397 h 43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722" h="4397">
                        <a:moveTo>
                          <a:pt x="0" y="4397"/>
                        </a:moveTo>
                        <a:lnTo>
                          <a:pt x="2722" y="693"/>
                        </a:lnTo>
                        <a:lnTo>
                          <a:pt x="2611" y="0"/>
                        </a:lnTo>
                        <a:lnTo>
                          <a:pt x="0" y="3571"/>
                        </a:lnTo>
                        <a:lnTo>
                          <a:pt x="0" y="4397"/>
                        </a:lnTo>
                        <a:close/>
                      </a:path>
                    </a:pathLst>
                  </a:custGeom>
                  <a:solidFill>
                    <a:srgbClr val="E271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111" name="Freeform 278"/>
                  <p:cNvSpPr>
                    <a:spLocks noChangeAspect="1"/>
                  </p:cNvSpPr>
                  <p:nvPr/>
                </p:nvSpPr>
                <p:spPr bwMode="auto">
                  <a:xfrm>
                    <a:off x="3894" y="9797"/>
                    <a:ext cx="2722" cy="4431"/>
                  </a:xfrm>
                  <a:custGeom>
                    <a:avLst/>
                    <a:gdLst>
                      <a:gd name="T0" fmla="*/ 0 w 2722"/>
                      <a:gd name="T1" fmla="*/ 4431 h 4431"/>
                      <a:gd name="T2" fmla="*/ 2722 w 2722"/>
                      <a:gd name="T3" fmla="*/ 750 h 4431"/>
                      <a:gd name="T4" fmla="*/ 2652 w 2722"/>
                      <a:gd name="T5" fmla="*/ 0 h 4431"/>
                      <a:gd name="T6" fmla="*/ 0 w 2722"/>
                      <a:gd name="T7" fmla="*/ 3628 h 4431"/>
                      <a:gd name="T8" fmla="*/ 0 w 2722"/>
                      <a:gd name="T9" fmla="*/ 4431 h 443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722" h="4431">
                        <a:moveTo>
                          <a:pt x="0" y="4431"/>
                        </a:moveTo>
                        <a:lnTo>
                          <a:pt x="2722" y="750"/>
                        </a:lnTo>
                        <a:lnTo>
                          <a:pt x="2652" y="0"/>
                        </a:lnTo>
                        <a:lnTo>
                          <a:pt x="0" y="3628"/>
                        </a:lnTo>
                        <a:lnTo>
                          <a:pt x="0" y="4431"/>
                        </a:lnTo>
                        <a:close/>
                      </a:path>
                    </a:pathLst>
                  </a:custGeom>
                  <a:solidFill>
                    <a:srgbClr val="E271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112" name="Rectangle 27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313" y="13215"/>
                    <a:ext cx="581" cy="1306"/>
                  </a:xfrm>
                  <a:prstGeom prst="rect">
                    <a:avLst/>
                  </a:prstGeom>
                  <a:solidFill>
                    <a:srgbClr val="E271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9pPr>
                  </a:lstStyle>
                  <a:p>
                    <a:endParaRPr lang="nl-NL" altLang="nl-NL"/>
                  </a:p>
                </p:txBody>
              </p:sp>
              <p:sp>
                <p:nvSpPr>
                  <p:cNvPr id="113" name="Line 280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3894" y="9854"/>
                    <a:ext cx="2611" cy="357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114" name="Line 281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3892" y="10547"/>
                    <a:ext cx="2722" cy="3704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115" name="Line 28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894" y="12159"/>
                    <a:ext cx="2880" cy="207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116" name="Line 28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4474" y="11887"/>
                    <a:ext cx="2225" cy="1567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sp>
              <p:nvSpPr>
                <p:cNvPr id="89" name="Oval 284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5184" y="8389"/>
                  <a:ext cx="52" cy="58"/>
                </a:xfrm>
                <a:prstGeom prst="ellipse">
                  <a:avLst/>
                </a:prstGeom>
                <a:solidFill>
                  <a:srgbClr val="E271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9pPr>
                </a:lstStyle>
                <a:p>
                  <a:endParaRPr lang="nl-NL" altLang="nl-NL"/>
                </a:p>
              </p:txBody>
            </p:sp>
            <p:sp>
              <p:nvSpPr>
                <p:cNvPr id="90" name="Freeform 285"/>
                <p:cNvSpPr>
                  <a:spLocks noChangeAspect="1"/>
                </p:cNvSpPr>
                <p:nvPr/>
              </p:nvSpPr>
              <p:spPr bwMode="auto">
                <a:xfrm flipH="1">
                  <a:off x="5195" y="8389"/>
                  <a:ext cx="613" cy="500"/>
                </a:xfrm>
                <a:custGeom>
                  <a:avLst/>
                  <a:gdLst>
                    <a:gd name="T0" fmla="*/ 0 w 2922"/>
                    <a:gd name="T1" fmla="*/ 0 h 2341"/>
                    <a:gd name="T2" fmla="*/ 0 w 2922"/>
                    <a:gd name="T3" fmla="*/ 0 h 2341"/>
                    <a:gd name="T4" fmla="*/ 0 w 2922"/>
                    <a:gd name="T5" fmla="*/ 0 h 2341"/>
                    <a:gd name="T6" fmla="*/ 0 w 2922"/>
                    <a:gd name="T7" fmla="*/ 0 h 2341"/>
                    <a:gd name="T8" fmla="*/ 0 w 2922"/>
                    <a:gd name="T9" fmla="*/ 0 h 234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922" h="2341">
                      <a:moveTo>
                        <a:pt x="0" y="2341"/>
                      </a:moveTo>
                      <a:lnTo>
                        <a:pt x="2922" y="232"/>
                      </a:lnTo>
                      <a:lnTo>
                        <a:pt x="2813" y="0"/>
                      </a:lnTo>
                      <a:lnTo>
                        <a:pt x="0" y="2017"/>
                      </a:lnTo>
                      <a:lnTo>
                        <a:pt x="0" y="2341"/>
                      </a:lnTo>
                      <a:close/>
                    </a:path>
                  </a:pathLst>
                </a:custGeom>
                <a:solidFill>
                  <a:srgbClr val="E271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91" name="Oval 286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5203" y="7943"/>
                  <a:ext cx="74" cy="160"/>
                </a:xfrm>
                <a:prstGeom prst="ellipse">
                  <a:avLst/>
                </a:prstGeom>
                <a:solidFill>
                  <a:srgbClr val="E271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9pPr>
                </a:lstStyle>
                <a:p>
                  <a:endParaRPr lang="nl-NL" altLang="nl-NL"/>
                </a:p>
              </p:txBody>
            </p:sp>
            <p:sp>
              <p:nvSpPr>
                <p:cNvPr id="92" name="Freeform 287"/>
                <p:cNvSpPr>
                  <a:spLocks noChangeAspect="1"/>
                </p:cNvSpPr>
                <p:nvPr/>
              </p:nvSpPr>
              <p:spPr bwMode="auto">
                <a:xfrm flipH="1">
                  <a:off x="5236" y="7955"/>
                  <a:ext cx="571" cy="939"/>
                </a:xfrm>
                <a:custGeom>
                  <a:avLst/>
                  <a:gdLst>
                    <a:gd name="T0" fmla="*/ 0 w 2722"/>
                    <a:gd name="T1" fmla="*/ 0 h 4397"/>
                    <a:gd name="T2" fmla="*/ 0 w 2722"/>
                    <a:gd name="T3" fmla="*/ 0 h 4397"/>
                    <a:gd name="T4" fmla="*/ 0 w 2722"/>
                    <a:gd name="T5" fmla="*/ 0 h 4397"/>
                    <a:gd name="T6" fmla="*/ 0 w 2722"/>
                    <a:gd name="T7" fmla="*/ 0 h 4397"/>
                    <a:gd name="T8" fmla="*/ 0 w 2722"/>
                    <a:gd name="T9" fmla="*/ 0 h 43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722" h="4397">
                      <a:moveTo>
                        <a:pt x="0" y="4397"/>
                      </a:moveTo>
                      <a:lnTo>
                        <a:pt x="2722" y="693"/>
                      </a:lnTo>
                      <a:lnTo>
                        <a:pt x="2611" y="0"/>
                      </a:lnTo>
                      <a:lnTo>
                        <a:pt x="0" y="3571"/>
                      </a:lnTo>
                      <a:lnTo>
                        <a:pt x="0" y="4397"/>
                      </a:lnTo>
                      <a:close/>
                    </a:path>
                  </a:pathLst>
                </a:custGeom>
                <a:solidFill>
                  <a:srgbClr val="E271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93" name="Rectangle 288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5807" y="8673"/>
                  <a:ext cx="122" cy="279"/>
                </a:xfrm>
                <a:prstGeom prst="rect">
                  <a:avLst/>
                </a:prstGeom>
                <a:solidFill>
                  <a:srgbClr val="E271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9pPr>
                </a:lstStyle>
                <a:p>
                  <a:endParaRPr lang="nl-NL" altLang="nl-NL"/>
                </a:p>
              </p:txBody>
            </p:sp>
            <p:sp>
              <p:nvSpPr>
                <p:cNvPr id="94" name="Line 289"/>
                <p:cNvSpPr>
                  <a:spLocks noChangeAspect="1" noChangeShapeType="1"/>
                </p:cNvSpPr>
                <p:nvPr/>
              </p:nvSpPr>
              <p:spPr bwMode="auto">
                <a:xfrm>
                  <a:off x="5259" y="7955"/>
                  <a:ext cx="548" cy="76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95" name="Line 290"/>
                <p:cNvSpPr>
                  <a:spLocks noChangeAspect="1" noChangeShapeType="1"/>
                </p:cNvSpPr>
                <p:nvPr/>
              </p:nvSpPr>
              <p:spPr bwMode="auto">
                <a:xfrm>
                  <a:off x="5237" y="8103"/>
                  <a:ext cx="571" cy="79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96" name="Line 291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5203" y="8447"/>
                  <a:ext cx="604" cy="44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97" name="Line 292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5219" y="8389"/>
                  <a:ext cx="466" cy="33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grpSp>
              <p:nvGrpSpPr>
                <p:cNvPr id="98" name="Group 293"/>
                <p:cNvGrpSpPr>
                  <a:grpSpLocks noChangeAspect="1"/>
                </p:cNvGrpSpPr>
                <p:nvPr/>
              </p:nvGrpSpPr>
              <p:grpSpPr bwMode="auto">
                <a:xfrm>
                  <a:off x="4387" y="8841"/>
                  <a:ext cx="1446" cy="52"/>
                  <a:chOff x="1686" y="13353"/>
                  <a:chExt cx="6896" cy="240"/>
                </a:xfrm>
              </p:grpSpPr>
              <p:sp>
                <p:nvSpPr>
                  <p:cNvPr id="102" name="Oval 29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86" y="13353"/>
                    <a:ext cx="227" cy="228"/>
                  </a:xfrm>
                  <a:prstGeom prst="ellipse">
                    <a:avLst/>
                  </a:prstGeom>
                  <a:solidFill>
                    <a:srgbClr val="E271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9pPr>
                  </a:lstStyle>
                  <a:p>
                    <a:endParaRPr lang="nl-NL" altLang="nl-NL"/>
                  </a:p>
                </p:txBody>
              </p:sp>
              <p:sp>
                <p:nvSpPr>
                  <p:cNvPr id="103" name="Oval 29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355" y="13353"/>
                    <a:ext cx="227" cy="228"/>
                  </a:xfrm>
                  <a:prstGeom prst="ellipse">
                    <a:avLst/>
                  </a:prstGeom>
                  <a:solidFill>
                    <a:srgbClr val="E271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9pPr>
                  </a:lstStyle>
                  <a:p>
                    <a:endParaRPr lang="nl-NL" altLang="nl-NL"/>
                  </a:p>
                </p:txBody>
              </p:sp>
              <p:sp>
                <p:nvSpPr>
                  <p:cNvPr id="104" name="Rectangle 29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09" y="13353"/>
                    <a:ext cx="6649" cy="228"/>
                  </a:xfrm>
                  <a:prstGeom prst="rect">
                    <a:avLst/>
                  </a:prstGeom>
                  <a:solidFill>
                    <a:srgbClr val="E271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9pPr>
                  </a:lstStyle>
                  <a:p>
                    <a:endParaRPr lang="nl-NL" altLang="nl-NL"/>
                  </a:p>
                </p:txBody>
              </p:sp>
              <p:sp>
                <p:nvSpPr>
                  <p:cNvPr id="105" name="Line 29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811" y="13353"/>
                    <a:ext cx="6649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106" name="Line 29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800" y="13593"/>
                    <a:ext cx="6649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sp>
              <p:nvSpPr>
                <p:cNvPr id="99" name="Rectangle 299"/>
                <p:cNvSpPr>
                  <a:spLocks noChangeArrowheads="1"/>
                </p:cNvSpPr>
                <p:nvPr/>
              </p:nvSpPr>
              <p:spPr bwMode="auto">
                <a:xfrm>
                  <a:off x="4303" y="8952"/>
                  <a:ext cx="96" cy="1596"/>
                </a:xfrm>
                <a:prstGeom prst="rect">
                  <a:avLst/>
                </a:prstGeom>
                <a:solidFill>
                  <a:srgbClr val="E271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9pPr>
                </a:lstStyle>
                <a:p>
                  <a:endParaRPr lang="nl-NL" altLang="nl-NL"/>
                </a:p>
              </p:txBody>
            </p:sp>
            <p:sp>
              <p:nvSpPr>
                <p:cNvPr id="100" name="Rectangle 300"/>
                <p:cNvSpPr>
                  <a:spLocks noChangeArrowheads="1"/>
                </p:cNvSpPr>
                <p:nvPr/>
              </p:nvSpPr>
              <p:spPr bwMode="auto">
                <a:xfrm>
                  <a:off x="5059" y="8952"/>
                  <a:ext cx="96" cy="1596"/>
                </a:xfrm>
                <a:prstGeom prst="rect">
                  <a:avLst/>
                </a:prstGeom>
                <a:solidFill>
                  <a:srgbClr val="E271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9pPr>
                </a:lstStyle>
                <a:p>
                  <a:endParaRPr lang="nl-NL" altLang="nl-NL"/>
                </a:p>
              </p:txBody>
            </p:sp>
            <p:sp>
              <p:nvSpPr>
                <p:cNvPr id="101" name="Rectangle 301"/>
                <p:cNvSpPr>
                  <a:spLocks noChangeArrowheads="1"/>
                </p:cNvSpPr>
                <p:nvPr/>
              </p:nvSpPr>
              <p:spPr bwMode="auto">
                <a:xfrm>
                  <a:off x="5821" y="8952"/>
                  <a:ext cx="96" cy="1596"/>
                </a:xfrm>
                <a:prstGeom prst="rect">
                  <a:avLst/>
                </a:prstGeom>
                <a:solidFill>
                  <a:srgbClr val="E271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9pPr>
                </a:lstStyle>
                <a:p>
                  <a:endParaRPr lang="nl-NL" altLang="nl-NL"/>
                </a:p>
              </p:txBody>
            </p:sp>
          </p:grpSp>
          <p:grpSp>
            <p:nvGrpSpPr>
              <p:cNvPr id="69" name="Group 302"/>
              <p:cNvGrpSpPr>
                <a:grpSpLocks/>
              </p:cNvGrpSpPr>
              <p:nvPr/>
            </p:nvGrpSpPr>
            <p:grpSpPr bwMode="auto">
              <a:xfrm>
                <a:off x="4794" y="6272"/>
                <a:ext cx="505" cy="1365"/>
                <a:chOff x="4794" y="6272"/>
                <a:chExt cx="505" cy="1365"/>
              </a:xfrm>
            </p:grpSpPr>
            <p:sp>
              <p:nvSpPr>
                <p:cNvPr id="70" name="Freeform 303"/>
                <p:cNvSpPr>
                  <a:spLocks/>
                </p:cNvSpPr>
                <p:nvPr/>
              </p:nvSpPr>
              <p:spPr bwMode="auto">
                <a:xfrm>
                  <a:off x="4961" y="6365"/>
                  <a:ext cx="279" cy="1272"/>
                </a:xfrm>
                <a:custGeom>
                  <a:avLst/>
                  <a:gdLst>
                    <a:gd name="T0" fmla="*/ 4 w 252"/>
                    <a:gd name="T1" fmla="*/ 1239 h 1275"/>
                    <a:gd name="T2" fmla="*/ 87 w 252"/>
                    <a:gd name="T3" fmla="*/ 1239 h 1275"/>
                    <a:gd name="T4" fmla="*/ 857 w 252"/>
                    <a:gd name="T5" fmla="*/ 1239 h 1275"/>
                    <a:gd name="T6" fmla="*/ 845 w 252"/>
                    <a:gd name="T7" fmla="*/ 710 h 1275"/>
                    <a:gd name="T8" fmla="*/ 763 w 252"/>
                    <a:gd name="T9" fmla="*/ 0 h 1275"/>
                    <a:gd name="T10" fmla="*/ 96 w 252"/>
                    <a:gd name="T11" fmla="*/ 0 h 1275"/>
                    <a:gd name="T12" fmla="*/ 0 w 252"/>
                    <a:gd name="T13" fmla="*/ 710 h 1275"/>
                    <a:gd name="T14" fmla="*/ 4 w 252"/>
                    <a:gd name="T15" fmla="*/ 1239 h 127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52" h="1275">
                      <a:moveTo>
                        <a:pt x="4" y="1275"/>
                      </a:moveTo>
                      <a:cubicBezTo>
                        <a:pt x="11" y="1275"/>
                        <a:pt x="18" y="1275"/>
                        <a:pt x="25" y="1275"/>
                      </a:cubicBezTo>
                      <a:lnTo>
                        <a:pt x="252" y="1275"/>
                      </a:lnTo>
                      <a:lnTo>
                        <a:pt x="249" y="734"/>
                      </a:lnTo>
                      <a:lnTo>
                        <a:pt x="225" y="0"/>
                      </a:lnTo>
                      <a:lnTo>
                        <a:pt x="28" y="0"/>
                      </a:lnTo>
                      <a:lnTo>
                        <a:pt x="0" y="734"/>
                      </a:lnTo>
                      <a:lnTo>
                        <a:pt x="4" y="127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NL"/>
                </a:p>
              </p:txBody>
            </p:sp>
            <p:grpSp>
              <p:nvGrpSpPr>
                <p:cNvPr id="71" name="Group 304"/>
                <p:cNvGrpSpPr>
                  <a:grpSpLocks noChangeAspect="1"/>
                </p:cNvGrpSpPr>
                <p:nvPr/>
              </p:nvGrpSpPr>
              <p:grpSpPr bwMode="auto">
                <a:xfrm>
                  <a:off x="4794" y="6272"/>
                  <a:ext cx="505" cy="92"/>
                  <a:chOff x="4890" y="9787"/>
                  <a:chExt cx="714" cy="143"/>
                </a:xfrm>
              </p:grpSpPr>
              <p:sp>
                <p:nvSpPr>
                  <p:cNvPr id="77" name="Rectangle 30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93" y="9787"/>
                    <a:ext cx="711" cy="143"/>
                  </a:xfrm>
                  <a:prstGeom prst="rect">
                    <a:avLst/>
                  </a:prstGeom>
                  <a:no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9pPr>
                  </a:lstStyle>
                  <a:p>
                    <a:endParaRPr lang="nl-NL" altLang="nl-NL"/>
                  </a:p>
                </p:txBody>
              </p:sp>
              <p:sp>
                <p:nvSpPr>
                  <p:cNvPr id="78" name="Line 30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890" y="9858"/>
                    <a:ext cx="711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79" name="Line 30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032" y="9787"/>
                    <a:ext cx="0" cy="14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80" name="Line 30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174" y="9787"/>
                    <a:ext cx="0" cy="14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81" name="Line 30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316" y="9787"/>
                    <a:ext cx="0" cy="14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82" name="Line 31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458" y="9787"/>
                    <a:ext cx="0" cy="14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72" name="Group 311"/>
                <p:cNvGrpSpPr>
                  <a:grpSpLocks/>
                </p:cNvGrpSpPr>
                <p:nvPr/>
              </p:nvGrpSpPr>
              <p:grpSpPr bwMode="auto">
                <a:xfrm>
                  <a:off x="4889" y="6409"/>
                  <a:ext cx="103" cy="924"/>
                  <a:chOff x="2772" y="8714"/>
                  <a:chExt cx="134" cy="1215"/>
                </a:xfrm>
              </p:grpSpPr>
              <p:sp>
                <p:nvSpPr>
                  <p:cNvPr id="73" name="Rectangle 312"/>
                  <p:cNvSpPr>
                    <a:spLocks noChangeArrowheads="1"/>
                  </p:cNvSpPr>
                  <p:nvPr/>
                </p:nvSpPr>
                <p:spPr bwMode="auto">
                  <a:xfrm>
                    <a:off x="2772" y="8714"/>
                    <a:ext cx="57" cy="1215"/>
                  </a:xfrm>
                  <a:prstGeom prst="rect">
                    <a:avLst/>
                  </a:prstGeom>
                  <a:solidFill>
                    <a:srgbClr val="C0C0C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9pPr>
                  </a:lstStyle>
                  <a:p>
                    <a:endParaRPr lang="nl-NL" altLang="nl-NL"/>
                  </a:p>
                </p:txBody>
              </p:sp>
              <p:sp>
                <p:nvSpPr>
                  <p:cNvPr id="74" name="Rectangle 313"/>
                  <p:cNvSpPr>
                    <a:spLocks noChangeArrowheads="1"/>
                  </p:cNvSpPr>
                  <p:nvPr/>
                </p:nvSpPr>
                <p:spPr bwMode="auto">
                  <a:xfrm>
                    <a:off x="2816" y="9398"/>
                    <a:ext cx="75" cy="57"/>
                  </a:xfrm>
                  <a:prstGeom prst="rect">
                    <a:avLst/>
                  </a:prstGeom>
                  <a:solidFill>
                    <a:srgbClr val="C0C0C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9pPr>
                  </a:lstStyle>
                  <a:p>
                    <a:endParaRPr lang="nl-NL" altLang="nl-NL"/>
                  </a:p>
                </p:txBody>
              </p:sp>
              <p:sp>
                <p:nvSpPr>
                  <p:cNvPr id="75" name="Rectangle 314"/>
                  <p:cNvSpPr>
                    <a:spLocks noChangeArrowheads="1"/>
                  </p:cNvSpPr>
                  <p:nvPr/>
                </p:nvSpPr>
                <p:spPr bwMode="auto">
                  <a:xfrm>
                    <a:off x="2817" y="9842"/>
                    <a:ext cx="75" cy="57"/>
                  </a:xfrm>
                  <a:prstGeom prst="rect">
                    <a:avLst/>
                  </a:prstGeom>
                  <a:solidFill>
                    <a:srgbClr val="C0C0C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9pPr>
                  </a:lstStyle>
                  <a:p>
                    <a:endParaRPr lang="nl-NL" altLang="nl-NL"/>
                  </a:p>
                </p:txBody>
              </p:sp>
              <p:sp>
                <p:nvSpPr>
                  <p:cNvPr id="76" name="Rectangle 315"/>
                  <p:cNvSpPr>
                    <a:spLocks noChangeArrowheads="1"/>
                  </p:cNvSpPr>
                  <p:nvPr/>
                </p:nvSpPr>
                <p:spPr bwMode="auto">
                  <a:xfrm>
                    <a:off x="2813" y="8836"/>
                    <a:ext cx="93" cy="57"/>
                  </a:xfrm>
                  <a:prstGeom prst="rect">
                    <a:avLst/>
                  </a:prstGeom>
                  <a:solidFill>
                    <a:srgbClr val="C0C0C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9pPr>
                  </a:lstStyle>
                  <a:p>
                    <a:endParaRPr lang="nl-NL" altLang="nl-NL"/>
                  </a:p>
                </p:txBody>
              </p:sp>
            </p:grpSp>
          </p:grpSp>
        </p:grpSp>
        <p:grpSp>
          <p:nvGrpSpPr>
            <p:cNvPr id="16" name="Group 316"/>
            <p:cNvGrpSpPr>
              <a:grpSpLocks/>
            </p:cNvGrpSpPr>
            <p:nvPr/>
          </p:nvGrpSpPr>
          <p:grpSpPr bwMode="auto">
            <a:xfrm>
              <a:off x="4916" y="263"/>
              <a:ext cx="844" cy="3949"/>
              <a:chOff x="6685" y="1263"/>
              <a:chExt cx="2109" cy="9871"/>
            </a:xfrm>
          </p:grpSpPr>
          <p:grpSp>
            <p:nvGrpSpPr>
              <p:cNvPr id="17" name="Group 317"/>
              <p:cNvGrpSpPr>
                <a:grpSpLocks noChangeAspect="1"/>
              </p:cNvGrpSpPr>
              <p:nvPr/>
            </p:nvGrpSpPr>
            <p:grpSpPr bwMode="auto">
              <a:xfrm>
                <a:off x="6685" y="1263"/>
                <a:ext cx="2109" cy="9871"/>
                <a:chOff x="1971" y="3332"/>
                <a:chExt cx="2110" cy="9877"/>
              </a:xfrm>
            </p:grpSpPr>
            <p:sp>
              <p:nvSpPr>
                <p:cNvPr id="55" name="Rectangle 318" descr="10%"/>
                <p:cNvSpPr>
                  <a:spLocks noChangeAspect="1" noChangeArrowheads="1"/>
                </p:cNvSpPr>
                <p:nvPr/>
              </p:nvSpPr>
              <p:spPr bwMode="auto">
                <a:xfrm>
                  <a:off x="1971" y="3332"/>
                  <a:ext cx="2110" cy="5531"/>
                </a:xfrm>
                <a:prstGeom prst="rect">
                  <a:avLst/>
                </a:prstGeom>
                <a:pattFill prst="pct10">
                  <a:fgClr>
                    <a:srgbClr val="99CCFF"/>
                  </a:fgClr>
                  <a:bgClr>
                    <a:srgbClr val="FFFFFF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9pPr>
                </a:lstStyle>
                <a:p>
                  <a:endParaRPr lang="nl-NL" altLang="nl-NL"/>
                </a:p>
              </p:txBody>
            </p:sp>
            <p:sp>
              <p:nvSpPr>
                <p:cNvPr id="56" name="Rectangle 319"/>
                <p:cNvSpPr>
                  <a:spLocks noChangeAspect="1" noChangeArrowheads="1"/>
                </p:cNvSpPr>
                <p:nvPr/>
              </p:nvSpPr>
              <p:spPr bwMode="auto">
                <a:xfrm>
                  <a:off x="1971" y="8863"/>
                  <a:ext cx="2110" cy="2273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9pPr>
                </a:lstStyle>
                <a:p>
                  <a:endParaRPr lang="nl-NL" altLang="nl-NL"/>
                </a:p>
              </p:txBody>
            </p:sp>
            <p:sp>
              <p:nvSpPr>
                <p:cNvPr id="57" name="Rectangle 320" descr="10%"/>
                <p:cNvSpPr>
                  <a:spLocks noChangeAspect="1" noChangeArrowheads="1"/>
                </p:cNvSpPr>
                <p:nvPr/>
              </p:nvSpPr>
              <p:spPr bwMode="auto">
                <a:xfrm>
                  <a:off x="1971" y="11021"/>
                  <a:ext cx="2110" cy="2188"/>
                </a:xfrm>
                <a:prstGeom prst="rect">
                  <a:avLst/>
                </a:prstGeom>
                <a:pattFill prst="pct10">
                  <a:fgClr>
                    <a:srgbClr val="969696"/>
                  </a:fgClr>
                  <a:bgClr>
                    <a:srgbClr val="FFFF99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9pPr>
                </a:lstStyle>
                <a:p>
                  <a:endParaRPr lang="nl-NL" altLang="nl-NL"/>
                </a:p>
              </p:txBody>
            </p:sp>
            <p:sp>
              <p:nvSpPr>
                <p:cNvPr id="58" name="Line 321"/>
                <p:cNvSpPr>
                  <a:spLocks noChangeAspect="1" noChangeShapeType="1"/>
                </p:cNvSpPr>
                <p:nvPr/>
              </p:nvSpPr>
              <p:spPr bwMode="auto">
                <a:xfrm>
                  <a:off x="1971" y="11021"/>
                  <a:ext cx="211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grpSp>
              <p:nvGrpSpPr>
                <p:cNvPr id="59" name="Group 322"/>
                <p:cNvGrpSpPr>
                  <a:grpSpLocks noChangeAspect="1"/>
                </p:cNvGrpSpPr>
                <p:nvPr/>
              </p:nvGrpSpPr>
              <p:grpSpPr bwMode="auto">
                <a:xfrm>
                  <a:off x="1971" y="8863"/>
                  <a:ext cx="2110" cy="136"/>
                  <a:chOff x="3756" y="11280"/>
                  <a:chExt cx="2782" cy="136"/>
                </a:xfrm>
              </p:grpSpPr>
              <p:sp>
                <p:nvSpPr>
                  <p:cNvPr id="60" name="Line 32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756" y="11280"/>
                    <a:ext cx="278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61" name="Line 32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6227" y="11325"/>
                    <a:ext cx="24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62" name="Line 32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6255" y="11367"/>
                    <a:ext cx="187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63" name="Line 32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6285" y="11415"/>
                    <a:ext cx="125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</p:grpSp>
          <p:sp>
            <p:nvSpPr>
              <p:cNvPr id="18" name="Line 327"/>
              <p:cNvSpPr>
                <a:spLocks noChangeAspect="1" noChangeShapeType="1"/>
              </p:cNvSpPr>
              <p:nvPr/>
            </p:nvSpPr>
            <p:spPr bwMode="auto">
              <a:xfrm flipH="1">
                <a:off x="7302" y="7241"/>
                <a:ext cx="717" cy="784"/>
              </a:xfrm>
              <a:prstGeom prst="line">
                <a:avLst/>
              </a:prstGeom>
              <a:noFill/>
              <a:ln w="3810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9" name="Line 328"/>
              <p:cNvSpPr>
                <a:spLocks noChangeAspect="1" noChangeShapeType="1"/>
              </p:cNvSpPr>
              <p:nvPr/>
            </p:nvSpPr>
            <p:spPr bwMode="auto">
              <a:xfrm>
                <a:off x="7435" y="6563"/>
                <a:ext cx="584" cy="771"/>
              </a:xfrm>
              <a:prstGeom prst="line">
                <a:avLst/>
              </a:prstGeom>
              <a:noFill/>
              <a:ln w="3810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0" name="Line 329"/>
              <p:cNvSpPr>
                <a:spLocks noChangeAspect="1" noChangeShapeType="1"/>
              </p:cNvSpPr>
              <p:nvPr/>
            </p:nvSpPr>
            <p:spPr bwMode="auto">
              <a:xfrm>
                <a:off x="7328" y="8025"/>
                <a:ext cx="811" cy="811"/>
              </a:xfrm>
              <a:prstGeom prst="line">
                <a:avLst/>
              </a:prstGeom>
              <a:noFill/>
              <a:ln w="3810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1" name="Freeform 330"/>
              <p:cNvSpPr>
                <a:spLocks noChangeAspect="1"/>
              </p:cNvSpPr>
              <p:nvPr/>
            </p:nvSpPr>
            <p:spPr bwMode="auto">
              <a:xfrm>
                <a:off x="7573" y="3728"/>
                <a:ext cx="217" cy="2639"/>
              </a:xfrm>
              <a:custGeom>
                <a:avLst/>
                <a:gdLst>
                  <a:gd name="T0" fmla="*/ 0 w 197"/>
                  <a:gd name="T1" fmla="*/ 2540 h 2648"/>
                  <a:gd name="T2" fmla="*/ 112 w 197"/>
                  <a:gd name="T3" fmla="*/ 0 h 2648"/>
                  <a:gd name="T4" fmla="*/ 497 w 197"/>
                  <a:gd name="T5" fmla="*/ 0 h 2648"/>
                  <a:gd name="T6" fmla="*/ 627 w 197"/>
                  <a:gd name="T7" fmla="*/ 2537 h 2648"/>
                  <a:gd name="T8" fmla="*/ 0 w 197"/>
                  <a:gd name="T9" fmla="*/ 2540 h 26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7" h="2648">
                    <a:moveTo>
                      <a:pt x="0" y="2648"/>
                    </a:moveTo>
                    <a:lnTo>
                      <a:pt x="35" y="0"/>
                    </a:lnTo>
                    <a:lnTo>
                      <a:pt x="156" y="0"/>
                    </a:lnTo>
                    <a:lnTo>
                      <a:pt x="197" y="2645"/>
                    </a:lnTo>
                    <a:lnTo>
                      <a:pt x="0" y="26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grpSp>
            <p:nvGrpSpPr>
              <p:cNvPr id="22" name="Group 331"/>
              <p:cNvGrpSpPr>
                <a:grpSpLocks noChangeAspect="1"/>
              </p:cNvGrpSpPr>
              <p:nvPr/>
            </p:nvGrpSpPr>
            <p:grpSpPr bwMode="auto">
              <a:xfrm>
                <a:off x="7234" y="1447"/>
                <a:ext cx="766" cy="3250"/>
                <a:chOff x="7550" y="8329"/>
                <a:chExt cx="767" cy="3252"/>
              </a:xfrm>
            </p:grpSpPr>
            <p:sp>
              <p:nvSpPr>
                <p:cNvPr id="48" name="Freeform 332"/>
                <p:cNvSpPr>
                  <a:spLocks noChangeAspect="1"/>
                </p:cNvSpPr>
                <p:nvPr/>
              </p:nvSpPr>
              <p:spPr bwMode="auto">
                <a:xfrm>
                  <a:off x="7857" y="10420"/>
                  <a:ext cx="460" cy="193"/>
                </a:xfrm>
                <a:custGeom>
                  <a:avLst/>
                  <a:gdLst>
                    <a:gd name="T0" fmla="*/ 0 w 460"/>
                    <a:gd name="T1" fmla="*/ 175 h 193"/>
                    <a:gd name="T2" fmla="*/ 36 w 460"/>
                    <a:gd name="T3" fmla="*/ 193 h 193"/>
                    <a:gd name="T4" fmla="*/ 385 w 460"/>
                    <a:gd name="T5" fmla="*/ 193 h 193"/>
                    <a:gd name="T6" fmla="*/ 460 w 460"/>
                    <a:gd name="T7" fmla="*/ 16 h 193"/>
                    <a:gd name="T8" fmla="*/ 106 w 460"/>
                    <a:gd name="T9" fmla="*/ 0 h 193"/>
                    <a:gd name="T10" fmla="*/ 22 w 460"/>
                    <a:gd name="T11" fmla="*/ 16 h 193"/>
                    <a:gd name="T12" fmla="*/ 0 w 460"/>
                    <a:gd name="T13" fmla="*/ 175 h 19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60" h="193">
                      <a:moveTo>
                        <a:pt x="0" y="175"/>
                      </a:moveTo>
                      <a:lnTo>
                        <a:pt x="36" y="193"/>
                      </a:lnTo>
                      <a:lnTo>
                        <a:pt x="385" y="193"/>
                      </a:lnTo>
                      <a:lnTo>
                        <a:pt x="460" y="16"/>
                      </a:lnTo>
                      <a:lnTo>
                        <a:pt x="106" y="0"/>
                      </a:lnTo>
                      <a:lnTo>
                        <a:pt x="22" y="16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NL"/>
                </a:p>
              </p:txBody>
            </p:sp>
            <p:grpSp>
              <p:nvGrpSpPr>
                <p:cNvPr id="49" name="Group 333"/>
                <p:cNvGrpSpPr>
                  <a:grpSpLocks noChangeAspect="1"/>
                </p:cNvGrpSpPr>
                <p:nvPr/>
              </p:nvGrpSpPr>
              <p:grpSpPr bwMode="auto">
                <a:xfrm>
                  <a:off x="7550" y="8329"/>
                  <a:ext cx="343" cy="3252"/>
                  <a:chOff x="7550" y="8329"/>
                  <a:chExt cx="343" cy="3252"/>
                </a:xfrm>
              </p:grpSpPr>
              <p:sp>
                <p:nvSpPr>
                  <p:cNvPr id="50" name="Freeform 334"/>
                  <p:cNvSpPr>
                    <a:spLocks noChangeAspect="1"/>
                  </p:cNvSpPr>
                  <p:nvPr/>
                </p:nvSpPr>
                <p:spPr bwMode="auto">
                  <a:xfrm>
                    <a:off x="7716" y="10420"/>
                    <a:ext cx="163" cy="182"/>
                  </a:xfrm>
                  <a:custGeom>
                    <a:avLst/>
                    <a:gdLst>
                      <a:gd name="T0" fmla="*/ 142 w 163"/>
                      <a:gd name="T1" fmla="*/ 182 h 182"/>
                      <a:gd name="T2" fmla="*/ 163 w 163"/>
                      <a:gd name="T3" fmla="*/ 15 h 182"/>
                      <a:gd name="T4" fmla="*/ 62 w 163"/>
                      <a:gd name="T5" fmla="*/ 0 h 182"/>
                      <a:gd name="T6" fmla="*/ 13 w 163"/>
                      <a:gd name="T7" fmla="*/ 27 h 182"/>
                      <a:gd name="T8" fmla="*/ 0 w 163"/>
                      <a:gd name="T9" fmla="*/ 141 h 182"/>
                      <a:gd name="T10" fmla="*/ 142 w 163"/>
                      <a:gd name="T11" fmla="*/ 182 h 18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163" h="182">
                        <a:moveTo>
                          <a:pt x="142" y="182"/>
                        </a:moveTo>
                        <a:lnTo>
                          <a:pt x="163" y="15"/>
                        </a:lnTo>
                        <a:lnTo>
                          <a:pt x="62" y="0"/>
                        </a:lnTo>
                        <a:lnTo>
                          <a:pt x="13" y="27"/>
                        </a:lnTo>
                        <a:lnTo>
                          <a:pt x="0" y="141"/>
                        </a:lnTo>
                        <a:lnTo>
                          <a:pt x="142" y="18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51" name="Freeform 335"/>
                  <p:cNvSpPr>
                    <a:spLocks noChangeAspect="1"/>
                  </p:cNvSpPr>
                  <p:nvPr/>
                </p:nvSpPr>
                <p:spPr bwMode="auto">
                  <a:xfrm>
                    <a:off x="7779" y="8329"/>
                    <a:ext cx="114" cy="2107"/>
                  </a:xfrm>
                  <a:custGeom>
                    <a:avLst/>
                    <a:gdLst>
                      <a:gd name="T0" fmla="*/ 0 w 114"/>
                      <a:gd name="T1" fmla="*/ 2091 h 2107"/>
                      <a:gd name="T2" fmla="*/ 114 w 114"/>
                      <a:gd name="T3" fmla="*/ 0 h 2107"/>
                      <a:gd name="T4" fmla="*/ 78 w 114"/>
                      <a:gd name="T5" fmla="*/ 2107 h 2107"/>
                      <a:gd name="T6" fmla="*/ 0 w 114"/>
                      <a:gd name="T7" fmla="*/ 2091 h 210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114" h="2107">
                        <a:moveTo>
                          <a:pt x="0" y="2091"/>
                        </a:moveTo>
                        <a:lnTo>
                          <a:pt x="114" y="0"/>
                        </a:lnTo>
                        <a:lnTo>
                          <a:pt x="78" y="2107"/>
                        </a:lnTo>
                        <a:lnTo>
                          <a:pt x="0" y="209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52" name="Freeform 336"/>
                  <p:cNvSpPr>
                    <a:spLocks noChangeAspect="1"/>
                  </p:cNvSpPr>
                  <p:nvPr/>
                </p:nvSpPr>
                <p:spPr bwMode="auto">
                  <a:xfrm>
                    <a:off x="7550" y="10574"/>
                    <a:ext cx="286" cy="1007"/>
                  </a:xfrm>
                  <a:custGeom>
                    <a:avLst/>
                    <a:gdLst>
                      <a:gd name="T0" fmla="*/ 192 w 286"/>
                      <a:gd name="T1" fmla="*/ 0 h 1007"/>
                      <a:gd name="T2" fmla="*/ 0 w 286"/>
                      <a:gd name="T3" fmla="*/ 1007 h 1007"/>
                      <a:gd name="T4" fmla="*/ 286 w 286"/>
                      <a:gd name="T5" fmla="*/ 28 h 1007"/>
                      <a:gd name="T6" fmla="*/ 192 w 286"/>
                      <a:gd name="T7" fmla="*/ 0 h 100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86" h="1007">
                        <a:moveTo>
                          <a:pt x="192" y="0"/>
                        </a:moveTo>
                        <a:lnTo>
                          <a:pt x="0" y="1007"/>
                        </a:lnTo>
                        <a:lnTo>
                          <a:pt x="286" y="28"/>
                        </a:lnTo>
                        <a:lnTo>
                          <a:pt x="19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53" name="Oval 3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738" y="10511"/>
                    <a:ext cx="119" cy="9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34" charset="-128"/>
                      </a:defRPr>
                    </a:lvl9pPr>
                  </a:lstStyle>
                  <a:p>
                    <a:endParaRPr lang="nl-NL" altLang="nl-NL"/>
                  </a:p>
                </p:txBody>
              </p:sp>
              <p:sp>
                <p:nvSpPr>
                  <p:cNvPr id="54" name="Freeform 338"/>
                  <p:cNvSpPr>
                    <a:spLocks noChangeAspect="1"/>
                  </p:cNvSpPr>
                  <p:nvPr/>
                </p:nvSpPr>
                <p:spPr bwMode="auto">
                  <a:xfrm>
                    <a:off x="7665" y="10450"/>
                    <a:ext cx="62" cy="113"/>
                  </a:xfrm>
                  <a:custGeom>
                    <a:avLst/>
                    <a:gdLst>
                      <a:gd name="T0" fmla="*/ 0 w 1579"/>
                      <a:gd name="T1" fmla="*/ 0 h 2863"/>
                      <a:gd name="T2" fmla="*/ 0 w 1579"/>
                      <a:gd name="T3" fmla="*/ 0 h 2863"/>
                      <a:gd name="T4" fmla="*/ 0 w 1579"/>
                      <a:gd name="T5" fmla="*/ 0 h 2863"/>
                      <a:gd name="T6" fmla="*/ 0 w 1579"/>
                      <a:gd name="T7" fmla="*/ 0 h 2863"/>
                      <a:gd name="T8" fmla="*/ 0 w 1579"/>
                      <a:gd name="T9" fmla="*/ 0 h 2863"/>
                      <a:gd name="T10" fmla="*/ 0 w 1579"/>
                      <a:gd name="T11" fmla="*/ 0 h 2863"/>
                      <a:gd name="T12" fmla="*/ 0 w 1579"/>
                      <a:gd name="T13" fmla="*/ 0 h 2863"/>
                      <a:gd name="T14" fmla="*/ 0 w 1579"/>
                      <a:gd name="T15" fmla="*/ 0 h 2863"/>
                      <a:gd name="T16" fmla="*/ 0 w 1579"/>
                      <a:gd name="T17" fmla="*/ 0 h 2863"/>
                      <a:gd name="T18" fmla="*/ 0 w 1579"/>
                      <a:gd name="T19" fmla="*/ 0 h 2863"/>
                      <a:gd name="T20" fmla="*/ 0 w 1579"/>
                      <a:gd name="T21" fmla="*/ 0 h 2863"/>
                      <a:gd name="T22" fmla="*/ 0 w 1579"/>
                      <a:gd name="T23" fmla="*/ 0 h 2863"/>
                      <a:gd name="T24" fmla="*/ 0 w 1579"/>
                      <a:gd name="T25" fmla="*/ 0 h 2863"/>
                      <a:gd name="T26" fmla="*/ 0 w 1579"/>
                      <a:gd name="T27" fmla="*/ 0 h 2863"/>
                      <a:gd name="T28" fmla="*/ 0 w 1579"/>
                      <a:gd name="T29" fmla="*/ 0 h 2863"/>
                      <a:gd name="T30" fmla="*/ 0 w 1579"/>
                      <a:gd name="T31" fmla="*/ 0 h 2863"/>
                      <a:gd name="T32" fmla="*/ 0 w 1579"/>
                      <a:gd name="T33" fmla="*/ 0 h 2863"/>
                      <a:gd name="T34" fmla="*/ 0 w 1579"/>
                      <a:gd name="T35" fmla="*/ 0 h 2863"/>
                      <a:gd name="T36" fmla="*/ 0 w 1579"/>
                      <a:gd name="T37" fmla="*/ 0 h 2863"/>
                      <a:gd name="T38" fmla="*/ 0 w 1579"/>
                      <a:gd name="T39" fmla="*/ 0 h 2863"/>
                      <a:gd name="T40" fmla="*/ 0 w 1579"/>
                      <a:gd name="T41" fmla="*/ 0 h 2863"/>
                      <a:gd name="T42" fmla="*/ 0 w 1579"/>
                      <a:gd name="T43" fmla="*/ 0 h 2863"/>
                      <a:gd name="T44" fmla="*/ 0 w 1579"/>
                      <a:gd name="T45" fmla="*/ 0 h 2863"/>
                      <a:gd name="T46" fmla="*/ 0 w 1579"/>
                      <a:gd name="T47" fmla="*/ 0 h 2863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0" t="0" r="r" b="b"/>
                    <a:pathLst>
                      <a:path w="1579" h="2863">
                        <a:moveTo>
                          <a:pt x="1255" y="2863"/>
                        </a:moveTo>
                        <a:lnTo>
                          <a:pt x="1579" y="0"/>
                        </a:lnTo>
                        <a:lnTo>
                          <a:pt x="1300" y="75"/>
                        </a:lnTo>
                        <a:lnTo>
                          <a:pt x="1080" y="165"/>
                        </a:lnTo>
                        <a:lnTo>
                          <a:pt x="855" y="265"/>
                        </a:lnTo>
                        <a:lnTo>
                          <a:pt x="570" y="405"/>
                        </a:lnTo>
                        <a:lnTo>
                          <a:pt x="395" y="515"/>
                        </a:lnTo>
                        <a:lnTo>
                          <a:pt x="305" y="585"/>
                        </a:lnTo>
                        <a:lnTo>
                          <a:pt x="210" y="665"/>
                        </a:lnTo>
                        <a:lnTo>
                          <a:pt x="90" y="790"/>
                        </a:lnTo>
                        <a:lnTo>
                          <a:pt x="25" y="910"/>
                        </a:lnTo>
                        <a:lnTo>
                          <a:pt x="15" y="985"/>
                        </a:lnTo>
                        <a:lnTo>
                          <a:pt x="0" y="1070"/>
                        </a:lnTo>
                        <a:lnTo>
                          <a:pt x="10" y="1155"/>
                        </a:lnTo>
                        <a:lnTo>
                          <a:pt x="35" y="1265"/>
                        </a:lnTo>
                        <a:lnTo>
                          <a:pt x="65" y="1345"/>
                        </a:lnTo>
                        <a:lnTo>
                          <a:pt x="155" y="1535"/>
                        </a:lnTo>
                        <a:lnTo>
                          <a:pt x="210" y="1645"/>
                        </a:lnTo>
                        <a:lnTo>
                          <a:pt x="335" y="1810"/>
                        </a:lnTo>
                        <a:lnTo>
                          <a:pt x="465" y="1990"/>
                        </a:lnTo>
                        <a:lnTo>
                          <a:pt x="665" y="2235"/>
                        </a:lnTo>
                        <a:lnTo>
                          <a:pt x="785" y="2365"/>
                        </a:lnTo>
                        <a:lnTo>
                          <a:pt x="980" y="2580"/>
                        </a:lnTo>
                        <a:lnTo>
                          <a:pt x="1255" y="286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</p:grpSp>
          <p:grpSp>
            <p:nvGrpSpPr>
              <p:cNvPr id="23" name="Group 339"/>
              <p:cNvGrpSpPr>
                <a:grpSpLocks noChangeAspect="1"/>
              </p:cNvGrpSpPr>
              <p:nvPr/>
            </p:nvGrpSpPr>
            <p:grpSpPr bwMode="auto">
              <a:xfrm rot="-280400">
                <a:off x="8167" y="6544"/>
                <a:ext cx="313" cy="2364"/>
                <a:chOff x="5535" y="10785"/>
                <a:chExt cx="525" cy="1572"/>
              </a:xfrm>
            </p:grpSpPr>
            <p:sp>
              <p:nvSpPr>
                <p:cNvPr id="46" name="Line 340"/>
                <p:cNvSpPr>
                  <a:spLocks noChangeAspect="1" noChangeShapeType="1"/>
                </p:cNvSpPr>
                <p:nvPr/>
              </p:nvSpPr>
              <p:spPr bwMode="auto">
                <a:xfrm>
                  <a:off x="5538" y="10785"/>
                  <a:ext cx="0" cy="132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47" name="Freeform 341"/>
                <p:cNvSpPr>
                  <a:spLocks noChangeAspect="1"/>
                </p:cNvSpPr>
                <p:nvPr/>
              </p:nvSpPr>
              <p:spPr bwMode="auto">
                <a:xfrm>
                  <a:off x="5535" y="12105"/>
                  <a:ext cx="525" cy="252"/>
                </a:xfrm>
                <a:custGeom>
                  <a:avLst/>
                  <a:gdLst>
                    <a:gd name="T0" fmla="*/ 0 w 525"/>
                    <a:gd name="T1" fmla="*/ 0 h 267"/>
                    <a:gd name="T2" fmla="*/ 105 w 525"/>
                    <a:gd name="T3" fmla="*/ 112 h 267"/>
                    <a:gd name="T4" fmla="*/ 525 w 525"/>
                    <a:gd name="T5" fmla="*/ 127 h 26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25" h="267">
                      <a:moveTo>
                        <a:pt x="0" y="0"/>
                      </a:moveTo>
                      <a:cubicBezTo>
                        <a:pt x="9" y="91"/>
                        <a:pt x="18" y="183"/>
                        <a:pt x="105" y="225"/>
                      </a:cubicBezTo>
                      <a:cubicBezTo>
                        <a:pt x="192" y="267"/>
                        <a:pt x="448" y="253"/>
                        <a:pt x="525" y="255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sp>
            <p:nvSpPr>
              <p:cNvPr id="24" name="Rectangle 342"/>
              <p:cNvSpPr>
                <a:spLocks noChangeAspect="1" noChangeArrowheads="1"/>
              </p:cNvSpPr>
              <p:nvPr/>
            </p:nvSpPr>
            <p:spPr bwMode="auto">
              <a:xfrm>
                <a:off x="7576" y="6372"/>
                <a:ext cx="210" cy="12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9pPr>
              </a:lstStyle>
              <a:p>
                <a:endParaRPr lang="nl-NL" altLang="nl-NL"/>
              </a:p>
            </p:txBody>
          </p:sp>
          <p:sp>
            <p:nvSpPr>
              <p:cNvPr id="25" name="Rectangle 343"/>
              <p:cNvSpPr>
                <a:spLocks noChangeAspect="1" noChangeArrowheads="1"/>
              </p:cNvSpPr>
              <p:nvPr/>
            </p:nvSpPr>
            <p:spPr bwMode="auto">
              <a:xfrm>
                <a:off x="7268" y="8837"/>
                <a:ext cx="839" cy="35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9pPr>
              </a:lstStyle>
              <a:p>
                <a:endParaRPr lang="nl-NL" altLang="nl-NL"/>
              </a:p>
            </p:txBody>
          </p:sp>
          <p:sp>
            <p:nvSpPr>
              <p:cNvPr id="26" name="Rectangle 344"/>
              <p:cNvSpPr>
                <a:spLocks noChangeAspect="1" noChangeArrowheads="1"/>
              </p:cNvSpPr>
              <p:nvPr/>
            </p:nvSpPr>
            <p:spPr bwMode="auto">
              <a:xfrm>
                <a:off x="7358" y="6498"/>
                <a:ext cx="660" cy="4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9pPr>
              </a:lstStyle>
              <a:p>
                <a:endParaRPr lang="nl-NL" altLang="nl-NL"/>
              </a:p>
            </p:txBody>
          </p:sp>
          <p:sp>
            <p:nvSpPr>
              <p:cNvPr id="27" name="Line 345"/>
              <p:cNvSpPr>
                <a:spLocks noChangeAspect="1" noChangeShapeType="1"/>
              </p:cNvSpPr>
              <p:nvPr/>
            </p:nvSpPr>
            <p:spPr bwMode="auto">
              <a:xfrm flipH="1">
                <a:off x="7342" y="6563"/>
                <a:ext cx="584" cy="771"/>
              </a:xfrm>
              <a:prstGeom prst="line">
                <a:avLst/>
              </a:prstGeom>
              <a:noFill/>
              <a:ln w="3810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8" name="Line 346"/>
              <p:cNvSpPr>
                <a:spLocks noChangeAspect="1" noChangeShapeType="1"/>
              </p:cNvSpPr>
              <p:nvPr/>
            </p:nvSpPr>
            <p:spPr bwMode="auto">
              <a:xfrm>
                <a:off x="7342" y="7241"/>
                <a:ext cx="717" cy="784"/>
              </a:xfrm>
              <a:prstGeom prst="line">
                <a:avLst/>
              </a:prstGeom>
              <a:noFill/>
              <a:ln w="3810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9" name="Line 347"/>
              <p:cNvSpPr>
                <a:spLocks noChangeAspect="1" noChangeShapeType="1"/>
              </p:cNvSpPr>
              <p:nvPr/>
            </p:nvSpPr>
            <p:spPr bwMode="auto">
              <a:xfrm flipH="1">
                <a:off x="7235" y="8025"/>
                <a:ext cx="811" cy="811"/>
              </a:xfrm>
              <a:prstGeom prst="line">
                <a:avLst/>
              </a:prstGeom>
              <a:noFill/>
              <a:ln w="3810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0" name="Rectangle 348"/>
              <p:cNvSpPr>
                <a:spLocks noChangeAspect="1" noChangeArrowheads="1"/>
              </p:cNvSpPr>
              <p:nvPr/>
            </p:nvSpPr>
            <p:spPr bwMode="auto">
              <a:xfrm>
                <a:off x="6998" y="8668"/>
                <a:ext cx="150" cy="282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9pPr>
              </a:lstStyle>
              <a:p>
                <a:endParaRPr lang="nl-NL" altLang="nl-NL"/>
              </a:p>
            </p:txBody>
          </p:sp>
          <p:sp>
            <p:nvSpPr>
              <p:cNvPr id="31" name="AutoShape 349"/>
              <p:cNvSpPr>
                <a:spLocks noChangeAspect="1" noChangeArrowheads="1"/>
              </p:cNvSpPr>
              <p:nvPr/>
            </p:nvSpPr>
            <p:spPr bwMode="auto">
              <a:xfrm flipV="1">
                <a:off x="7154" y="8674"/>
                <a:ext cx="30" cy="270"/>
              </a:xfrm>
              <a:prstGeom prst="rtTriangl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9pPr>
              </a:lstStyle>
              <a:p>
                <a:endParaRPr lang="nl-NL" altLang="nl-NL"/>
              </a:p>
            </p:txBody>
          </p:sp>
          <p:sp>
            <p:nvSpPr>
              <p:cNvPr id="32" name="AutoShape 350"/>
              <p:cNvSpPr>
                <a:spLocks noChangeAspect="1" noChangeArrowheads="1"/>
              </p:cNvSpPr>
              <p:nvPr/>
            </p:nvSpPr>
            <p:spPr bwMode="auto">
              <a:xfrm>
                <a:off x="7160" y="6545"/>
                <a:ext cx="306" cy="2405"/>
              </a:xfrm>
              <a:prstGeom prst="parallelogram">
                <a:avLst>
                  <a:gd name="adj" fmla="val 65384"/>
                </a:avLst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9pPr>
              </a:lstStyle>
              <a:p>
                <a:endParaRPr lang="nl-NL" altLang="nl-NL"/>
              </a:p>
            </p:txBody>
          </p:sp>
          <p:sp>
            <p:nvSpPr>
              <p:cNvPr id="33" name="Line 351"/>
              <p:cNvSpPr>
                <a:spLocks noChangeAspect="1" noChangeShapeType="1"/>
              </p:cNvSpPr>
              <p:nvPr/>
            </p:nvSpPr>
            <p:spPr bwMode="auto">
              <a:xfrm>
                <a:off x="7046" y="8668"/>
                <a:ext cx="13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4" name="Rectangle 352"/>
              <p:cNvSpPr>
                <a:spLocks noChangeAspect="1" noChangeArrowheads="1"/>
              </p:cNvSpPr>
              <p:nvPr/>
            </p:nvSpPr>
            <p:spPr bwMode="auto">
              <a:xfrm>
                <a:off x="7016" y="8944"/>
                <a:ext cx="114" cy="1290"/>
              </a:xfrm>
              <a:prstGeom prst="rect">
                <a:avLst/>
              </a:prstGeom>
              <a:solidFill>
                <a:srgbClr val="E271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9pPr>
              </a:lstStyle>
              <a:p>
                <a:endParaRPr lang="nl-NL" altLang="nl-NL"/>
              </a:p>
            </p:txBody>
          </p:sp>
          <p:sp>
            <p:nvSpPr>
              <p:cNvPr id="35" name="Rectangle 353"/>
              <p:cNvSpPr>
                <a:spLocks noChangeAspect="1" noChangeArrowheads="1"/>
              </p:cNvSpPr>
              <p:nvPr/>
            </p:nvSpPr>
            <p:spPr bwMode="auto">
              <a:xfrm flipH="1">
                <a:off x="8221" y="8668"/>
                <a:ext cx="150" cy="282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9pPr>
              </a:lstStyle>
              <a:p>
                <a:endParaRPr lang="nl-NL" altLang="nl-NL"/>
              </a:p>
            </p:txBody>
          </p:sp>
          <p:sp>
            <p:nvSpPr>
              <p:cNvPr id="36" name="AutoShape 354"/>
              <p:cNvSpPr>
                <a:spLocks noChangeAspect="1" noChangeArrowheads="1"/>
              </p:cNvSpPr>
              <p:nvPr/>
            </p:nvSpPr>
            <p:spPr bwMode="auto">
              <a:xfrm flipH="1" flipV="1">
                <a:off x="8185" y="8674"/>
                <a:ext cx="30" cy="270"/>
              </a:xfrm>
              <a:prstGeom prst="rtTriangl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9pPr>
              </a:lstStyle>
              <a:p>
                <a:endParaRPr lang="nl-NL" altLang="nl-NL"/>
              </a:p>
            </p:txBody>
          </p:sp>
          <p:sp>
            <p:nvSpPr>
              <p:cNvPr id="37" name="AutoShape 355"/>
              <p:cNvSpPr>
                <a:spLocks noChangeAspect="1" noChangeArrowheads="1"/>
              </p:cNvSpPr>
              <p:nvPr/>
            </p:nvSpPr>
            <p:spPr bwMode="auto">
              <a:xfrm flipH="1">
                <a:off x="7903" y="6545"/>
                <a:ext cx="306" cy="2405"/>
              </a:xfrm>
              <a:prstGeom prst="parallelogram">
                <a:avLst>
                  <a:gd name="adj" fmla="val 65384"/>
                </a:avLst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9pPr>
              </a:lstStyle>
              <a:p>
                <a:endParaRPr lang="nl-NL" altLang="nl-NL"/>
              </a:p>
            </p:txBody>
          </p:sp>
          <p:sp>
            <p:nvSpPr>
              <p:cNvPr id="38" name="Line 356"/>
              <p:cNvSpPr>
                <a:spLocks noChangeAspect="1" noChangeShapeType="1"/>
              </p:cNvSpPr>
              <p:nvPr/>
            </p:nvSpPr>
            <p:spPr bwMode="auto">
              <a:xfrm flipH="1">
                <a:off x="8191" y="8668"/>
                <a:ext cx="13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9" name="Rectangle 357"/>
              <p:cNvSpPr>
                <a:spLocks noChangeAspect="1" noChangeArrowheads="1"/>
              </p:cNvSpPr>
              <p:nvPr/>
            </p:nvSpPr>
            <p:spPr bwMode="auto">
              <a:xfrm flipH="1">
                <a:off x="8239" y="8944"/>
                <a:ext cx="114" cy="1290"/>
              </a:xfrm>
              <a:prstGeom prst="rect">
                <a:avLst/>
              </a:prstGeom>
              <a:solidFill>
                <a:srgbClr val="E271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9pPr>
              </a:lstStyle>
              <a:p>
                <a:endParaRPr lang="nl-NL" altLang="nl-NL"/>
              </a:p>
            </p:txBody>
          </p:sp>
          <p:grpSp>
            <p:nvGrpSpPr>
              <p:cNvPr id="40" name="Group 358"/>
              <p:cNvGrpSpPr>
                <a:grpSpLocks/>
              </p:cNvGrpSpPr>
              <p:nvPr/>
            </p:nvGrpSpPr>
            <p:grpSpPr bwMode="auto">
              <a:xfrm>
                <a:off x="7220" y="6409"/>
                <a:ext cx="174" cy="924"/>
                <a:chOff x="7240" y="6557"/>
                <a:chExt cx="174" cy="924"/>
              </a:xfrm>
            </p:grpSpPr>
            <p:sp>
              <p:nvSpPr>
                <p:cNvPr id="42" name="Rectangle 359"/>
                <p:cNvSpPr>
                  <a:spLocks noChangeArrowheads="1"/>
                </p:cNvSpPr>
                <p:nvPr/>
              </p:nvSpPr>
              <p:spPr bwMode="auto">
                <a:xfrm>
                  <a:off x="7240" y="6557"/>
                  <a:ext cx="44" cy="924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9pPr>
                </a:lstStyle>
                <a:p>
                  <a:endParaRPr lang="nl-NL" altLang="nl-NL"/>
                </a:p>
              </p:txBody>
            </p:sp>
            <p:sp>
              <p:nvSpPr>
                <p:cNvPr id="43" name="Rectangle 360"/>
                <p:cNvSpPr>
                  <a:spLocks noChangeArrowheads="1"/>
                </p:cNvSpPr>
                <p:nvPr/>
              </p:nvSpPr>
              <p:spPr bwMode="auto">
                <a:xfrm>
                  <a:off x="7274" y="7077"/>
                  <a:ext cx="85" cy="44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9pPr>
                </a:lstStyle>
                <a:p>
                  <a:endParaRPr lang="nl-NL" altLang="nl-NL"/>
                </a:p>
              </p:txBody>
            </p:sp>
            <p:sp>
              <p:nvSpPr>
                <p:cNvPr id="44" name="Rectangle 361"/>
                <p:cNvSpPr>
                  <a:spLocks noChangeArrowheads="1"/>
                </p:cNvSpPr>
                <p:nvPr/>
              </p:nvSpPr>
              <p:spPr bwMode="auto">
                <a:xfrm>
                  <a:off x="7275" y="7415"/>
                  <a:ext cx="57" cy="43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9pPr>
                </a:lstStyle>
                <a:p>
                  <a:endParaRPr lang="nl-NL" altLang="nl-NL"/>
                </a:p>
              </p:txBody>
            </p:sp>
            <p:sp>
              <p:nvSpPr>
                <p:cNvPr id="45" name="Rectangle 362"/>
                <p:cNvSpPr>
                  <a:spLocks noChangeArrowheads="1"/>
                </p:cNvSpPr>
                <p:nvPr/>
              </p:nvSpPr>
              <p:spPr bwMode="auto">
                <a:xfrm>
                  <a:off x="7272" y="6650"/>
                  <a:ext cx="142" cy="43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34" charset="-128"/>
                    </a:defRPr>
                  </a:lvl9pPr>
                </a:lstStyle>
                <a:p>
                  <a:endParaRPr lang="nl-NL" altLang="nl-NL"/>
                </a:p>
              </p:txBody>
            </p:sp>
          </p:grpSp>
          <p:sp>
            <p:nvSpPr>
              <p:cNvPr id="41" name="Rectangle 363"/>
              <p:cNvSpPr>
                <a:spLocks noChangeAspect="1" noChangeArrowheads="1"/>
              </p:cNvSpPr>
              <p:nvPr/>
            </p:nvSpPr>
            <p:spPr bwMode="auto">
              <a:xfrm>
                <a:off x="7355" y="6334"/>
                <a:ext cx="671" cy="21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</a:defRPr>
                </a:lvl9pPr>
              </a:lstStyle>
              <a:p>
                <a:endParaRPr lang="nl-NL" altLang="nl-NL"/>
              </a:p>
            </p:txBody>
          </p:sp>
        </p:grpSp>
      </p:grpSp>
      <p:pic>
        <p:nvPicPr>
          <p:cNvPr id="175" name="Picture 17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1638" y="1632788"/>
            <a:ext cx="2312164" cy="1315355"/>
          </a:xfrm>
          <a:prstGeom prst="rect">
            <a:avLst/>
          </a:prstGeom>
        </p:spPr>
      </p:pic>
      <p:pic>
        <p:nvPicPr>
          <p:cNvPr id="176" name="Picture 17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2041" y="3304904"/>
            <a:ext cx="2093188" cy="1222456"/>
          </a:xfrm>
          <a:prstGeom prst="rect">
            <a:avLst/>
          </a:prstGeom>
        </p:spPr>
      </p:pic>
      <p:sp>
        <p:nvSpPr>
          <p:cNvPr id="177" name="Rectangle 176">
            <a:extLst>
              <a:ext uri="{FF2B5EF4-FFF2-40B4-BE49-F238E27FC236}">
                <a16:creationId xmlns:a16="http://schemas.microsoft.com/office/drawing/2014/main" id="{145EDA60-14AE-A741-84D8-F651AAE0074F}"/>
              </a:ext>
            </a:extLst>
          </p:cNvPr>
          <p:cNvSpPr/>
          <p:nvPr/>
        </p:nvSpPr>
        <p:spPr>
          <a:xfrm>
            <a:off x="1564638" y="204554"/>
            <a:ext cx="75793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200" b="1" dirty="0">
                <a:solidFill>
                  <a:schemeClr val="bg1"/>
                </a:solidFill>
              </a:rPr>
              <a:t>Dynamics of </a:t>
            </a:r>
            <a:r>
              <a:rPr lang="nl-NL" sz="3200" b="1" dirty="0" err="1">
                <a:solidFill>
                  <a:schemeClr val="bg1"/>
                </a:solidFill>
              </a:rPr>
              <a:t>Structures</a:t>
            </a:r>
            <a:endParaRPr lang="nl-NL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30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 err="1">
                <a:solidFill>
                  <a:schemeClr val="bg1"/>
                </a:solidFill>
              </a:rPr>
              <a:t>Structural</a:t>
            </a:r>
            <a:r>
              <a:rPr lang="nl-NL" sz="1200" b="1" dirty="0">
                <a:solidFill>
                  <a:schemeClr val="bg1"/>
                </a:solidFill>
              </a:rPr>
              <a:t> </a:t>
            </a:r>
            <a:r>
              <a:rPr lang="nl-NL" sz="1200" b="1" dirty="0" err="1">
                <a:solidFill>
                  <a:schemeClr val="bg1"/>
                </a:solidFill>
              </a:rPr>
              <a:t>mechanics</a:t>
            </a:r>
            <a:endParaRPr lang="nl-NL" sz="1200" b="1" dirty="0">
              <a:solidFill>
                <a:schemeClr val="bg1"/>
              </a:solidFill>
            </a:endParaRPr>
          </a:p>
        </p:txBody>
      </p:sp>
      <p:sp>
        <p:nvSpPr>
          <p:cNvPr id="7" name="Rectangle 28"/>
          <p:cNvSpPr>
            <a:spLocks noChangeArrowheads="1"/>
          </p:cNvSpPr>
          <p:nvPr/>
        </p:nvSpPr>
        <p:spPr bwMode="auto">
          <a:xfrm>
            <a:off x="1564638" y="-1"/>
            <a:ext cx="7579361" cy="984857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</p:spPr>
        <p:txBody>
          <a:bodyPr wrap="none" lIns="91436" tIns="45719" rIns="91436" bIns="45719" anchor="ctr"/>
          <a:lstStyle/>
          <a:p>
            <a:pPr algn="r"/>
            <a:endParaRPr lang="nl-NL" sz="2100">
              <a:latin typeface="Tahoma" pitchFamily="34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054225" y="992966"/>
            <a:ext cx="6337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u="sng" dirty="0"/>
              <a:t>Courses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564640" y="1555034"/>
            <a:ext cx="393550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/>
              <a:t>OE44055 Load Identification and Monitoring of Structures</a:t>
            </a:r>
          </a:p>
          <a:p>
            <a:pPr algn="ctr">
              <a:spcBef>
                <a:spcPct val="50000"/>
              </a:spcBef>
            </a:pPr>
            <a:r>
              <a:rPr lang="en-US" sz="1600" dirty="0"/>
              <a:t>Focus: </a:t>
            </a:r>
          </a:p>
          <a:p>
            <a:pPr algn="ctr">
              <a:spcBef>
                <a:spcPct val="50000"/>
              </a:spcBef>
            </a:pPr>
            <a:r>
              <a:rPr lang="en-US" sz="1600" dirty="0"/>
              <a:t>Identification of loads and structural heals from measured accelerations and strains</a:t>
            </a:r>
          </a:p>
        </p:txBody>
      </p:sp>
      <p:pic>
        <p:nvPicPr>
          <p:cNvPr id="177" name="Picture 17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466" y="1632788"/>
            <a:ext cx="1499376" cy="14993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1878" y="3274054"/>
            <a:ext cx="2424865" cy="16101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0145" y="3274054"/>
            <a:ext cx="2891379" cy="16264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4591" y="3274054"/>
            <a:ext cx="1203462" cy="161011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7F53BBA-1652-884B-80CB-189435EF01AC}"/>
              </a:ext>
            </a:extLst>
          </p:cNvPr>
          <p:cNvSpPr/>
          <p:nvPr/>
        </p:nvSpPr>
        <p:spPr>
          <a:xfrm>
            <a:off x="1564638" y="204554"/>
            <a:ext cx="75793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200" b="1" dirty="0">
                <a:solidFill>
                  <a:schemeClr val="bg1"/>
                </a:solidFill>
              </a:rPr>
              <a:t>Dynamics of </a:t>
            </a:r>
            <a:r>
              <a:rPr lang="nl-NL" sz="3200" b="1" dirty="0" err="1">
                <a:solidFill>
                  <a:schemeClr val="bg1"/>
                </a:solidFill>
              </a:rPr>
              <a:t>Structures</a:t>
            </a:r>
            <a:endParaRPr lang="nl-NL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45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 err="1">
                <a:solidFill>
                  <a:schemeClr val="bg1"/>
                </a:solidFill>
              </a:rPr>
              <a:t>Structural</a:t>
            </a:r>
            <a:r>
              <a:rPr lang="nl-NL" sz="1200" b="1" dirty="0">
                <a:solidFill>
                  <a:schemeClr val="bg1"/>
                </a:solidFill>
              </a:rPr>
              <a:t> </a:t>
            </a:r>
            <a:r>
              <a:rPr lang="nl-NL" sz="1200" b="1" dirty="0" err="1">
                <a:solidFill>
                  <a:schemeClr val="bg1"/>
                </a:solidFill>
              </a:rPr>
              <a:t>mechanics</a:t>
            </a:r>
            <a:endParaRPr lang="nl-NL" sz="1200" b="1" dirty="0">
              <a:solidFill>
                <a:schemeClr val="bg1"/>
              </a:solidFill>
            </a:endParaRPr>
          </a:p>
        </p:txBody>
      </p:sp>
      <p:sp>
        <p:nvSpPr>
          <p:cNvPr id="7" name="Rectangle 28"/>
          <p:cNvSpPr>
            <a:spLocks noChangeArrowheads="1"/>
          </p:cNvSpPr>
          <p:nvPr/>
        </p:nvSpPr>
        <p:spPr bwMode="auto">
          <a:xfrm>
            <a:off x="1564638" y="-1"/>
            <a:ext cx="7579361" cy="984857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</p:spPr>
        <p:txBody>
          <a:bodyPr wrap="none" lIns="91436" tIns="45719" rIns="91436" bIns="45719" anchor="ctr"/>
          <a:lstStyle/>
          <a:p>
            <a:pPr algn="r"/>
            <a:endParaRPr lang="nl-NL" sz="2100">
              <a:latin typeface="Tahoma" pitchFamily="34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054225" y="992966"/>
            <a:ext cx="6337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u="sng" dirty="0"/>
              <a:t>Courses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564640" y="1555034"/>
            <a:ext cx="393550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/>
              <a:t>CIE5340 Soil Dynamics</a:t>
            </a:r>
          </a:p>
          <a:p>
            <a:pPr algn="ctr">
              <a:spcBef>
                <a:spcPct val="50000"/>
              </a:spcBef>
            </a:pPr>
            <a:r>
              <a:rPr lang="en-US" sz="1600" dirty="0"/>
              <a:t>Focus: </a:t>
            </a:r>
          </a:p>
          <a:p>
            <a:pPr algn="ctr">
              <a:spcBef>
                <a:spcPct val="50000"/>
              </a:spcBef>
            </a:pPr>
            <a:r>
              <a:rPr lang="en-US" sz="1600" dirty="0"/>
              <a:t>Effect of soil-structure interaction on the dynamics of structures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447" y="1555034"/>
            <a:ext cx="1076997" cy="1490741"/>
          </a:xfrm>
          <a:prstGeom prst="rect">
            <a:avLst/>
          </a:prstGeom>
        </p:spPr>
      </p:pic>
      <p:pic>
        <p:nvPicPr>
          <p:cNvPr id="13" name="Picture 2" descr="D:\federicopisano\WORK\1_TUDelft\Administration\Federico Pisano phot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7" r="9035"/>
          <a:stretch/>
        </p:blipFill>
        <p:spPr bwMode="auto">
          <a:xfrm>
            <a:off x="5700060" y="1554934"/>
            <a:ext cx="1223267" cy="149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725" y="3077670"/>
            <a:ext cx="1660673" cy="19621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0532" y="3506158"/>
            <a:ext cx="2221887" cy="13377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4907" y="3469089"/>
            <a:ext cx="2316618" cy="137251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9537AB0-348B-A840-B7AE-6982C13251CD}"/>
              </a:ext>
            </a:extLst>
          </p:cNvPr>
          <p:cNvSpPr/>
          <p:nvPr/>
        </p:nvSpPr>
        <p:spPr>
          <a:xfrm>
            <a:off x="1564638" y="204554"/>
            <a:ext cx="75793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200" b="1" dirty="0">
                <a:solidFill>
                  <a:schemeClr val="bg1"/>
                </a:solidFill>
              </a:rPr>
              <a:t>Dynamics of </a:t>
            </a:r>
            <a:r>
              <a:rPr lang="nl-NL" sz="3200" b="1" dirty="0" err="1">
                <a:solidFill>
                  <a:schemeClr val="bg1"/>
                </a:solidFill>
              </a:rPr>
              <a:t>Structures</a:t>
            </a:r>
            <a:endParaRPr lang="nl-NL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135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 err="1">
                <a:solidFill>
                  <a:schemeClr val="bg1"/>
                </a:solidFill>
              </a:rPr>
              <a:t>Structural</a:t>
            </a:r>
            <a:r>
              <a:rPr lang="nl-NL" sz="1200" b="1" dirty="0">
                <a:solidFill>
                  <a:schemeClr val="bg1"/>
                </a:solidFill>
              </a:rPr>
              <a:t> </a:t>
            </a:r>
            <a:r>
              <a:rPr lang="nl-NL" sz="1200" b="1" dirty="0" err="1">
                <a:solidFill>
                  <a:schemeClr val="bg1"/>
                </a:solidFill>
              </a:rPr>
              <a:t>mechanics</a:t>
            </a:r>
            <a:endParaRPr lang="nl-NL" sz="1200" b="1" dirty="0">
              <a:solidFill>
                <a:schemeClr val="bg1"/>
              </a:solidFill>
            </a:endParaRPr>
          </a:p>
        </p:txBody>
      </p:sp>
      <p:sp>
        <p:nvSpPr>
          <p:cNvPr id="7" name="Rectangle 28"/>
          <p:cNvSpPr>
            <a:spLocks noChangeArrowheads="1"/>
          </p:cNvSpPr>
          <p:nvPr/>
        </p:nvSpPr>
        <p:spPr bwMode="auto">
          <a:xfrm>
            <a:off x="1564638" y="-1"/>
            <a:ext cx="7579361" cy="984857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</p:spPr>
        <p:txBody>
          <a:bodyPr wrap="none" lIns="91436" tIns="45719" rIns="91436" bIns="45719" anchor="ctr"/>
          <a:lstStyle/>
          <a:p>
            <a:pPr algn="r"/>
            <a:endParaRPr lang="nl-NL" sz="2100">
              <a:latin typeface="Tahoma" pitchFamily="34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054225" y="992966"/>
            <a:ext cx="6337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u="sng" dirty="0"/>
              <a:t>Courses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564640" y="1555034"/>
            <a:ext cx="393550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/>
              <a:t>CIE5145 Random Vibrations</a:t>
            </a:r>
          </a:p>
          <a:p>
            <a:pPr algn="ctr">
              <a:spcBef>
                <a:spcPct val="50000"/>
              </a:spcBef>
            </a:pPr>
            <a:r>
              <a:rPr lang="en-US" sz="1600" dirty="0"/>
              <a:t>Focus: </a:t>
            </a:r>
          </a:p>
          <a:p>
            <a:pPr algn="ctr">
              <a:spcBef>
                <a:spcPct val="50000"/>
              </a:spcBef>
            </a:pPr>
            <a:r>
              <a:rPr lang="en-US" sz="1600" dirty="0"/>
              <a:t>Stochastic loading of structures and characterization of their random response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675" y="1558045"/>
            <a:ext cx="1152315" cy="1519625"/>
          </a:xfrm>
          <a:prstGeom prst="rect">
            <a:avLst/>
          </a:prstGeom>
        </p:spPr>
      </p:pic>
      <p:pic>
        <p:nvPicPr>
          <p:cNvPr id="17" name="Picture 16" descr="Banner Brightspa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245" y="3501187"/>
            <a:ext cx="7488836" cy="9393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CFC4092-3F8B-7547-ABB0-DB610894EBAA}"/>
              </a:ext>
            </a:extLst>
          </p:cNvPr>
          <p:cNvSpPr/>
          <p:nvPr/>
        </p:nvSpPr>
        <p:spPr>
          <a:xfrm>
            <a:off x="1564638" y="204554"/>
            <a:ext cx="75793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200" b="1" dirty="0">
                <a:solidFill>
                  <a:schemeClr val="bg1"/>
                </a:solidFill>
              </a:rPr>
              <a:t>Dynamics of </a:t>
            </a:r>
            <a:r>
              <a:rPr lang="nl-NL" sz="3200" b="1" dirty="0" err="1">
                <a:solidFill>
                  <a:schemeClr val="bg1"/>
                </a:solidFill>
              </a:rPr>
              <a:t>Structures</a:t>
            </a:r>
            <a:endParaRPr lang="nl-NL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121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 err="1">
                <a:solidFill>
                  <a:schemeClr val="bg1"/>
                </a:solidFill>
              </a:rPr>
              <a:t>Structural</a:t>
            </a:r>
            <a:r>
              <a:rPr lang="nl-NL" sz="1200" b="1" dirty="0">
                <a:solidFill>
                  <a:schemeClr val="bg1"/>
                </a:solidFill>
              </a:rPr>
              <a:t> </a:t>
            </a:r>
            <a:r>
              <a:rPr lang="nl-NL" sz="1200" b="1" dirty="0" err="1">
                <a:solidFill>
                  <a:schemeClr val="bg1"/>
                </a:solidFill>
              </a:rPr>
              <a:t>mechanics</a:t>
            </a:r>
            <a:endParaRPr lang="nl-NL" sz="1200" b="1" dirty="0">
              <a:solidFill>
                <a:schemeClr val="bg1"/>
              </a:solidFill>
            </a:endParaRPr>
          </a:p>
        </p:txBody>
      </p:sp>
      <p:sp>
        <p:nvSpPr>
          <p:cNvPr id="7" name="Rectangle 28"/>
          <p:cNvSpPr>
            <a:spLocks noChangeArrowheads="1"/>
          </p:cNvSpPr>
          <p:nvPr/>
        </p:nvSpPr>
        <p:spPr bwMode="auto">
          <a:xfrm>
            <a:off x="1564638" y="-1"/>
            <a:ext cx="7579361" cy="984857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</p:spPr>
        <p:txBody>
          <a:bodyPr wrap="none" lIns="91436" tIns="45719" rIns="91436" bIns="45719" anchor="ctr"/>
          <a:lstStyle/>
          <a:p>
            <a:pPr algn="r"/>
            <a:endParaRPr lang="nl-NL" sz="2100">
              <a:latin typeface="Tahoma" pitchFamily="34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054225" y="992966"/>
            <a:ext cx="6337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u="sng" dirty="0"/>
              <a:t>Annotation Dynamics of Structures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358" y="2009590"/>
            <a:ext cx="4260380" cy="1557558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447" y="1580954"/>
            <a:ext cx="2548698" cy="23757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8429" y="4069012"/>
            <a:ext cx="985155" cy="9851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1835" y="4077651"/>
            <a:ext cx="739480" cy="9851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57432" y="4089803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1400" dirty="0"/>
              <a:t>If all courses of an annotation are taken and the topic of the graduation thesis is associated with the annotation, a TU Delft certificate is issued confirming in-depth knowledge in the subject matter of the annotation.</a:t>
            </a:r>
            <a:r>
              <a:rPr lang="en-US" sz="1400" dirty="0"/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9D32A8-240D-AF45-BB37-0687EC2AE9F0}"/>
              </a:ext>
            </a:extLst>
          </p:cNvPr>
          <p:cNvSpPr/>
          <p:nvPr/>
        </p:nvSpPr>
        <p:spPr>
          <a:xfrm>
            <a:off x="1564638" y="204554"/>
            <a:ext cx="75793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200" b="1" dirty="0">
                <a:solidFill>
                  <a:schemeClr val="bg1"/>
                </a:solidFill>
              </a:rPr>
              <a:t>Dynamics of </a:t>
            </a:r>
            <a:r>
              <a:rPr lang="nl-NL" sz="3200" b="1" dirty="0" err="1">
                <a:solidFill>
                  <a:schemeClr val="bg1"/>
                </a:solidFill>
              </a:rPr>
              <a:t>Structures</a:t>
            </a:r>
            <a:endParaRPr lang="nl-NL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3554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U Delft">
      <a:dk1>
        <a:sysClr val="windowText" lastClr="000000"/>
      </a:dk1>
      <a:lt1>
        <a:srgbClr val="FFFFFF"/>
      </a:lt1>
      <a:dk2>
        <a:srgbClr val="00A6D6"/>
      </a:dk2>
      <a:lt2>
        <a:srgbClr val="FFFFFF"/>
      </a:lt2>
      <a:accent1>
        <a:srgbClr val="A5CA1A"/>
      </a:accent1>
      <a:accent2>
        <a:srgbClr val="E21A1A"/>
      </a:accent2>
      <a:accent3>
        <a:srgbClr val="6D177F"/>
      </a:accent3>
      <a:accent4>
        <a:srgbClr val="E64616"/>
      </a:accent4>
      <a:accent5>
        <a:srgbClr val="008891"/>
      </a:accent5>
      <a:accent6>
        <a:srgbClr val="6B8689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1647</TotalTime>
  <Words>320</Words>
  <Application>Microsoft Macintosh PowerPoint</Application>
  <PresentationFormat>On-screen Show (16:9)</PresentationFormat>
  <Paragraphs>58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Tahoma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TU Delft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Saskia de Been</dc:creator>
  <cp:lastModifiedBy>Microsoft Office User</cp:lastModifiedBy>
  <cp:revision>49</cp:revision>
  <dcterms:created xsi:type="dcterms:W3CDTF">2015-07-09T11:57:30Z</dcterms:created>
  <dcterms:modified xsi:type="dcterms:W3CDTF">2019-09-01T18:05:48Z</dcterms:modified>
</cp:coreProperties>
</file>